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48"/>
  </p:notesMasterIdLst>
  <p:sldIdLst>
    <p:sldId id="256" r:id="rId2"/>
    <p:sldId id="451" r:id="rId3"/>
    <p:sldId id="405" r:id="rId4"/>
    <p:sldId id="474" r:id="rId5"/>
    <p:sldId id="431" r:id="rId6"/>
    <p:sldId id="432" r:id="rId7"/>
    <p:sldId id="433" r:id="rId8"/>
    <p:sldId id="434" r:id="rId9"/>
    <p:sldId id="435" r:id="rId10"/>
    <p:sldId id="436" r:id="rId11"/>
    <p:sldId id="437" r:id="rId12"/>
    <p:sldId id="438" r:id="rId13"/>
    <p:sldId id="439" r:id="rId14"/>
    <p:sldId id="440" r:id="rId15"/>
    <p:sldId id="442" r:id="rId16"/>
    <p:sldId id="443" r:id="rId17"/>
    <p:sldId id="444" r:id="rId18"/>
    <p:sldId id="445" r:id="rId19"/>
    <p:sldId id="446" r:id="rId20"/>
    <p:sldId id="447" r:id="rId21"/>
    <p:sldId id="448" r:id="rId22"/>
    <p:sldId id="450" r:id="rId23"/>
    <p:sldId id="449" r:id="rId24"/>
    <p:sldId id="452" r:id="rId25"/>
    <p:sldId id="409" r:id="rId26"/>
    <p:sldId id="454" r:id="rId27"/>
    <p:sldId id="455" r:id="rId28"/>
    <p:sldId id="453" r:id="rId29"/>
    <p:sldId id="458" r:id="rId30"/>
    <p:sldId id="459" r:id="rId31"/>
    <p:sldId id="456" r:id="rId32"/>
    <p:sldId id="457" r:id="rId33"/>
    <p:sldId id="463" r:id="rId34"/>
    <p:sldId id="460" r:id="rId35"/>
    <p:sldId id="461" r:id="rId36"/>
    <p:sldId id="462" r:id="rId37"/>
    <p:sldId id="464" r:id="rId38"/>
    <p:sldId id="465" r:id="rId39"/>
    <p:sldId id="466" r:id="rId40"/>
    <p:sldId id="468" r:id="rId41"/>
    <p:sldId id="469" r:id="rId42"/>
    <p:sldId id="470" r:id="rId43"/>
    <p:sldId id="471" r:id="rId44"/>
    <p:sldId id="472" r:id="rId45"/>
    <p:sldId id="473" r:id="rId46"/>
    <p:sldId id="427" r:id="rId47"/>
  </p:sldIdLst>
  <p:sldSz cx="9144000" cy="6858000" type="screen4x3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Estilo Médio 3 - Ênfas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59" autoAdjust="0"/>
    <p:restoredTop sz="84570" autoAdjust="0"/>
  </p:normalViewPr>
  <p:slideViewPr>
    <p:cSldViewPr>
      <p:cViewPr varScale="1">
        <p:scale>
          <a:sx n="97" d="100"/>
          <a:sy n="97" d="100"/>
        </p:scale>
        <p:origin x="1710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slide" Target="slides/slide38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slide" Target="slides/slide41.xml" /><Relationship Id="rId47" Type="http://schemas.openxmlformats.org/officeDocument/2006/relationships/slide" Target="slides/slide46.xml" /><Relationship Id="rId50" Type="http://schemas.openxmlformats.org/officeDocument/2006/relationships/viewProps" Target="viewProp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slide" Target="slides/slide45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41" Type="http://schemas.openxmlformats.org/officeDocument/2006/relationships/slide" Target="slides/slide40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slide" Target="slides/slide44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openxmlformats.org/officeDocument/2006/relationships/presProps" Target="presProp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4" Type="http://schemas.openxmlformats.org/officeDocument/2006/relationships/slide" Target="slides/slide43.xml" /><Relationship Id="rId52" Type="http://schemas.openxmlformats.org/officeDocument/2006/relationships/tableStyles" Target="tableStyle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slide" Target="slides/slide42.xml" /><Relationship Id="rId48" Type="http://schemas.openxmlformats.org/officeDocument/2006/relationships/notesMaster" Target="notesMasters/notesMaster1.xml" /><Relationship Id="rId8" Type="http://schemas.openxmlformats.org/officeDocument/2006/relationships/slide" Target="slides/slide7.xml" /><Relationship Id="rId51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F43BF584-208D-4BE2-8FC5-6F6B98B2BF77}" type="datetimeFigureOut">
              <a:rPr lang="pt-BR" smtClean="0"/>
              <a:pPr/>
              <a:t>30/08/2022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94705466-0F55-4C59-8DF6-43907003D185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1691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 /><Relationship Id="rId1" Type="http://schemas.openxmlformats.org/officeDocument/2006/relationships/notesMaster" Target="../notesMasters/notesMaster1.xml" 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 /><Relationship Id="rId1" Type="http://schemas.openxmlformats.org/officeDocument/2006/relationships/notesMaster" Target="../notesMasters/notesMaster1.xml" 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 /><Relationship Id="rId1" Type="http://schemas.openxmlformats.org/officeDocument/2006/relationships/notesMaster" Target="../notesMasters/notesMaster1.xml" 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 /><Relationship Id="rId1" Type="http://schemas.openxmlformats.org/officeDocument/2006/relationships/notesMaster" Target="../notesMasters/notesMaster1.xml" 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 /><Relationship Id="rId1" Type="http://schemas.openxmlformats.org/officeDocument/2006/relationships/notesMaster" Target="../notesMasters/notesMaster1.xml" 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 /><Relationship Id="rId1" Type="http://schemas.openxmlformats.org/officeDocument/2006/relationships/notesMaster" Target="../notesMasters/notesMaster1.xml" 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 /><Relationship Id="rId1" Type="http://schemas.openxmlformats.org/officeDocument/2006/relationships/notesMaster" Target="../notesMasters/notesMaster1.xml" 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 /><Relationship Id="rId1" Type="http://schemas.openxmlformats.org/officeDocument/2006/relationships/notesMaster" Target="../notesMasters/notesMaster1.xml" 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 /><Relationship Id="rId1" Type="http://schemas.openxmlformats.org/officeDocument/2006/relationships/notesMaster" Target="../notesMasters/notesMaster1.xml" 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 /><Relationship Id="rId1" Type="http://schemas.openxmlformats.org/officeDocument/2006/relationships/notesMaster" Target="../notesMasters/notesMaster1.xml" 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 /><Relationship Id="rId1" Type="http://schemas.openxmlformats.org/officeDocument/2006/relationships/notesMaster" Target="../notesMasters/notesMaster1.xml" 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 /><Relationship Id="rId1" Type="http://schemas.openxmlformats.org/officeDocument/2006/relationships/notesMaster" Target="../notesMasters/notesMaster1.xml" 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 /><Relationship Id="rId1" Type="http://schemas.openxmlformats.org/officeDocument/2006/relationships/notesMaster" Target="../notesMasters/notesMaster1.xml" 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 /><Relationship Id="rId1" Type="http://schemas.openxmlformats.org/officeDocument/2006/relationships/notesMaster" Target="../notesMasters/notesMaster1.xml" 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 /><Relationship Id="rId1" Type="http://schemas.openxmlformats.org/officeDocument/2006/relationships/notesMaster" Target="../notesMasters/notesMaster1.xml" 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 /><Relationship Id="rId1" Type="http://schemas.openxmlformats.org/officeDocument/2006/relationships/notesMaster" Target="../notesMasters/notesMaster1.xml" 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 /><Relationship Id="rId1" Type="http://schemas.openxmlformats.org/officeDocument/2006/relationships/notesMaster" Target="../notesMasters/notesMaster1.xml" 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F0778-B033-48E0-AEE9-0B94F8DD1891}" type="slidenum">
              <a:rPr lang="pt-BR" smtClean="0"/>
              <a:pPr/>
              <a:t>1</a:t>
            </a:fld>
            <a:endParaRPr 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LEMBRAR OS TERMOS</a:t>
            </a:r>
            <a:r>
              <a:rPr lang="en-US" baseline="0" dirty="0"/>
              <a:t> QUE ELES JÁ ESTUDARAM.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A4F427-8728-459B-BBAC-9D522E4C9D57}" type="slidenum">
              <a:rPr lang="pt-BR" altLang="en-US" smtClean="0"/>
              <a:pPr>
                <a:defRPr/>
              </a:pPr>
              <a:t>11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815072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DÚVIDAS?</a:t>
            </a:r>
          </a:p>
          <a:p>
            <a:r>
              <a:rPr lang="en-US" dirty="0"/>
              <a:t>TUBEM ATÉ AQUI???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A4F427-8728-459B-BBAC-9D522E4C9D57}" type="slidenum">
              <a:rPr lang="pt-BR" altLang="en-US" smtClean="0"/>
              <a:pPr>
                <a:defRPr/>
              </a:pPr>
              <a:t>12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2806367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LEMBRAR OS TERMOS</a:t>
            </a:r>
            <a:r>
              <a:rPr lang="en-US" baseline="0" dirty="0"/>
              <a:t> QUE ELES JÁ ESTUDARAM.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A4F427-8728-459B-BBAC-9D522E4C9D57}" type="slidenum">
              <a:rPr lang="pt-BR" altLang="en-US" smtClean="0"/>
              <a:pPr>
                <a:defRPr/>
              </a:pPr>
              <a:t>15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83328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LEMBRAR OS TERMOS</a:t>
            </a:r>
            <a:r>
              <a:rPr lang="en-US" baseline="0" dirty="0"/>
              <a:t> QUE ELES JÁ ESTUDARAM.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A4F427-8728-459B-BBAC-9D522E4C9D57}" type="slidenum">
              <a:rPr lang="pt-BR" altLang="en-US" smtClean="0"/>
              <a:pPr>
                <a:defRPr/>
              </a:pPr>
              <a:t>16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992441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LEMBRAR OS TERMOS</a:t>
            </a:r>
            <a:r>
              <a:rPr lang="en-US" baseline="0" dirty="0"/>
              <a:t> QUE ELES JÁ ESTUDARAM.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A4F427-8728-459B-BBAC-9D522E4C9D57}" type="slidenum">
              <a:rPr lang="pt-BR" altLang="en-US" smtClean="0"/>
              <a:pPr>
                <a:defRPr/>
              </a:pPr>
              <a:t>17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4242066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LEMBRAR OS TERMOS</a:t>
            </a:r>
            <a:r>
              <a:rPr lang="en-US" baseline="0" dirty="0"/>
              <a:t> QUE ELES JÁ ESTUDARAM.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A4F427-8728-459B-BBAC-9D522E4C9D57}" type="slidenum">
              <a:rPr lang="pt-BR" altLang="en-US" smtClean="0"/>
              <a:pPr>
                <a:defRPr/>
              </a:pPr>
              <a:t>18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11818737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LEMBRAR OS TERMOS</a:t>
            </a:r>
            <a:r>
              <a:rPr lang="en-US" baseline="0" dirty="0"/>
              <a:t> QUE ELES JÁ ESTUDARAM.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A4F427-8728-459B-BBAC-9D522E4C9D57}" type="slidenum">
              <a:rPr lang="pt-BR" altLang="en-US" smtClean="0"/>
              <a:pPr>
                <a:defRPr/>
              </a:pPr>
              <a:t>19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2692041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LEMBRAR OS TERMOS</a:t>
            </a:r>
            <a:r>
              <a:rPr lang="en-US" baseline="0" dirty="0"/>
              <a:t> QUE ELES JÁ ESTUDARAM.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A4F427-8728-459B-BBAC-9D522E4C9D57}" type="slidenum">
              <a:rPr lang="pt-BR" altLang="en-US" smtClean="0"/>
              <a:pPr>
                <a:defRPr/>
              </a:pPr>
              <a:t>20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1123260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LEMBRAR OS TERMOS</a:t>
            </a:r>
            <a:r>
              <a:rPr lang="en-US" baseline="0" dirty="0"/>
              <a:t> QUE ELES JÁ ESTUDARAM.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A4F427-8728-459B-BBAC-9D522E4C9D57}" type="slidenum">
              <a:rPr lang="pt-BR" altLang="en-US" smtClean="0"/>
              <a:pPr>
                <a:defRPr/>
              </a:pPr>
              <a:t>21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11114505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LEMBRAR OS TERMOS</a:t>
            </a:r>
            <a:r>
              <a:rPr lang="en-US" baseline="0" dirty="0"/>
              <a:t> QUE ELES JÁ ESTUDARAM.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A4F427-8728-459B-BBAC-9D522E4C9D57}" type="slidenum">
              <a:rPr lang="pt-BR" altLang="en-US" smtClean="0"/>
              <a:pPr>
                <a:defRPr/>
              </a:pPr>
              <a:t>22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477857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66612">
              <a:defRPr/>
            </a:pPr>
            <a:r>
              <a:rPr lang="pt-BR" sz="1300" dirty="0"/>
              <a:t> </a:t>
            </a:r>
            <a:r>
              <a:rPr lang="pt-BR" sz="1300" dirty="0" err="1"/>
              <a:t>obs</a:t>
            </a:r>
            <a:r>
              <a:rPr lang="pt-BR" sz="1300" dirty="0"/>
              <a:t>: as vezes representados no sistema hexadecimal ;</a:t>
            </a:r>
          </a:p>
          <a:p>
            <a:pPr defTabSz="966612">
              <a:defRPr/>
            </a:pPr>
            <a:r>
              <a:rPr lang="pt-BR" sz="1300" dirty="0"/>
              <a:t>         Essas instruções, chamadas de código de máquina, são representadas por sequências de bits, normalmente limitadas pelo número de bits do </a:t>
            </a:r>
            <a:r>
              <a:rPr lang="pt-BR" sz="1300" b="1" dirty="0"/>
              <a:t>registrador principal </a:t>
            </a:r>
            <a:r>
              <a:rPr lang="pt-BR" sz="1300" dirty="0"/>
              <a:t>(8, 16, 32, 64 ou 128) da CPU.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05466-0F55-4C59-8DF6-43907003D185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19886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LEMBRAR OS TERMOS</a:t>
            </a:r>
            <a:r>
              <a:rPr lang="en-US" baseline="0" dirty="0"/>
              <a:t> QUE ELES JÁ ESTUDARAM.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A4F427-8728-459B-BBAC-9D522E4C9D57}" type="slidenum">
              <a:rPr lang="pt-BR" altLang="en-US" smtClean="0"/>
              <a:pPr>
                <a:defRPr/>
              </a:pPr>
              <a:t>23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41901090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05466-0F55-4C59-8DF6-43907003D185}" type="slidenum">
              <a:rPr lang="pt-BR" smtClean="0"/>
              <a:pPr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67798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66612">
              <a:defRPr/>
            </a:pPr>
            <a:r>
              <a:rPr lang="pt-BR" sz="1300" dirty="0"/>
              <a:t> </a:t>
            </a:r>
            <a:r>
              <a:rPr lang="pt-BR" sz="1300" dirty="0" err="1"/>
              <a:t>obs</a:t>
            </a:r>
            <a:r>
              <a:rPr lang="pt-BR" sz="1300" dirty="0"/>
              <a:t>: as vezes representados no sistema hexadecimal ;</a:t>
            </a:r>
          </a:p>
          <a:p>
            <a:pPr defTabSz="966612">
              <a:defRPr/>
            </a:pPr>
            <a:r>
              <a:rPr lang="pt-BR" sz="1300" dirty="0"/>
              <a:t>         Essas instruções, chamadas de código de máquina, são representadas por sequências de bits, normalmente limitadas pelo número de bits do </a:t>
            </a:r>
            <a:r>
              <a:rPr lang="pt-BR" sz="1300" b="1" dirty="0"/>
              <a:t>registrador principal </a:t>
            </a:r>
            <a:r>
              <a:rPr lang="pt-BR" sz="1300" dirty="0"/>
              <a:t>(8, 16, 32, 64 ou 128) da CPU.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05466-0F55-4C59-8DF6-43907003D185}" type="slidenum">
              <a:rPr lang="pt-BR" smtClean="0"/>
              <a:pPr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01959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66612">
              <a:defRPr/>
            </a:pPr>
            <a:r>
              <a:rPr lang="pt-BR" sz="1300" dirty="0"/>
              <a:t> </a:t>
            </a:r>
            <a:r>
              <a:rPr lang="pt-BR" sz="1300" dirty="0" err="1"/>
              <a:t>obs</a:t>
            </a:r>
            <a:r>
              <a:rPr lang="pt-BR" sz="1300" dirty="0"/>
              <a:t>: as vezes representados no sistema hexadecimal ;</a:t>
            </a:r>
          </a:p>
          <a:p>
            <a:pPr defTabSz="966612">
              <a:defRPr/>
            </a:pPr>
            <a:r>
              <a:rPr lang="pt-BR" sz="1300" dirty="0"/>
              <a:t>         Essas instruções, chamadas de código de máquina, são representadas por sequências de bits, normalmente limitadas pelo número de bits do </a:t>
            </a:r>
            <a:r>
              <a:rPr lang="pt-BR" sz="1300" b="1" dirty="0"/>
              <a:t>registrador principal </a:t>
            </a:r>
            <a:r>
              <a:rPr lang="pt-BR" sz="1300" dirty="0"/>
              <a:t>(8, 16, 32, 64 ou 128) da CPU.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05466-0F55-4C59-8DF6-43907003D185}" type="slidenum">
              <a:rPr lang="pt-BR" smtClean="0"/>
              <a:pPr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7858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66612">
              <a:defRPr/>
            </a:pPr>
            <a:r>
              <a:rPr lang="pt-BR" sz="1300" dirty="0"/>
              <a:t> </a:t>
            </a:r>
            <a:r>
              <a:rPr lang="pt-BR" sz="1300" dirty="0" err="1"/>
              <a:t>obs</a:t>
            </a:r>
            <a:r>
              <a:rPr lang="pt-BR" sz="1300" dirty="0"/>
              <a:t>: as vezes representados no sistema hexadecimal ;</a:t>
            </a:r>
          </a:p>
          <a:p>
            <a:pPr defTabSz="966612">
              <a:defRPr/>
            </a:pPr>
            <a:r>
              <a:rPr lang="pt-BR" sz="1300" dirty="0"/>
              <a:t>         Essas instruções, chamadas de código de máquina, são representadas por sequências de bits, normalmente limitadas pelo número de bits do </a:t>
            </a:r>
            <a:r>
              <a:rPr lang="pt-BR" sz="1300" b="1" dirty="0"/>
              <a:t>registrador principal </a:t>
            </a:r>
            <a:r>
              <a:rPr lang="pt-BR" sz="1300" dirty="0"/>
              <a:t>(8, 16, 32, 64 ou 128) da CPU.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05466-0F55-4C59-8DF6-43907003D185}" type="slidenum">
              <a:rPr lang="pt-BR" smtClean="0"/>
              <a:pPr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2448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66612">
              <a:defRPr/>
            </a:pPr>
            <a:r>
              <a:rPr lang="pt-BR" sz="1300" dirty="0"/>
              <a:t> </a:t>
            </a:r>
            <a:r>
              <a:rPr lang="pt-BR" sz="1300" dirty="0" err="1"/>
              <a:t>obs</a:t>
            </a:r>
            <a:r>
              <a:rPr lang="pt-BR" sz="1300" dirty="0"/>
              <a:t>: as vezes representados no sistema hexadecimal ;</a:t>
            </a:r>
          </a:p>
          <a:p>
            <a:pPr defTabSz="966612">
              <a:defRPr/>
            </a:pPr>
            <a:r>
              <a:rPr lang="pt-BR" sz="1300" dirty="0"/>
              <a:t>         Essas instruções, chamadas de código de máquina, são representadas por sequências de bits, normalmente limitadas pelo número de bits do </a:t>
            </a:r>
            <a:r>
              <a:rPr lang="pt-BR" sz="1300" b="1" dirty="0"/>
              <a:t>registrador principal </a:t>
            </a:r>
            <a:r>
              <a:rPr lang="pt-BR" sz="1300" dirty="0"/>
              <a:t>(8, 16, 32, 64 ou 128) da CPU.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05466-0F55-4C59-8DF6-43907003D185}" type="slidenum">
              <a:rPr lang="pt-BR" smtClean="0"/>
              <a:pPr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3487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66612">
              <a:defRPr/>
            </a:pPr>
            <a:r>
              <a:rPr lang="pt-BR" sz="1300" dirty="0" err="1"/>
              <a:t>Advanced</a:t>
            </a:r>
            <a:r>
              <a:rPr lang="pt-BR" sz="1300" dirty="0"/>
              <a:t> </a:t>
            </a:r>
            <a:r>
              <a:rPr lang="pt-BR" sz="1300" dirty="0" err="1"/>
              <a:t>Reserch</a:t>
            </a:r>
            <a:r>
              <a:rPr lang="pt-BR" sz="1300" dirty="0"/>
              <a:t> </a:t>
            </a:r>
            <a:r>
              <a:rPr lang="pt-BR" sz="1300" dirty="0" err="1"/>
              <a:t>Projects</a:t>
            </a:r>
            <a:r>
              <a:rPr lang="pt-BR" sz="1300" dirty="0"/>
              <a:t> </a:t>
            </a:r>
            <a:r>
              <a:rPr lang="pt-BR" sz="1300" dirty="0" err="1"/>
              <a:t>Agency</a:t>
            </a:r>
            <a:r>
              <a:rPr lang="pt-BR" sz="1300" dirty="0"/>
              <a:t> (Arpa) – Agencia do </a:t>
            </a:r>
            <a:r>
              <a:rPr lang="pt-BR" sz="1300" dirty="0" err="1"/>
              <a:t>Departmento</a:t>
            </a:r>
            <a:r>
              <a:rPr lang="pt-BR" sz="1300" dirty="0"/>
              <a:t> de Defesa dos EUA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05466-0F55-4C59-8DF6-43907003D185}" type="slidenum">
              <a:rPr lang="pt-BR" smtClean="0"/>
              <a:pPr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89156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66612"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05466-0F55-4C59-8DF6-43907003D185}" type="slidenum">
              <a:rPr lang="pt-BR" smtClean="0"/>
              <a:pPr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89222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66612">
              <a:defRPr/>
            </a:pPr>
            <a:r>
              <a:rPr lang="pt-BR" sz="1300" dirty="0"/>
              <a:t> </a:t>
            </a:r>
            <a:r>
              <a:rPr lang="pt-BR" sz="1300" dirty="0" err="1"/>
              <a:t>obs</a:t>
            </a:r>
            <a:r>
              <a:rPr lang="pt-BR" sz="1300" dirty="0"/>
              <a:t>: as vezes representados no sistema hexadecimal ;</a:t>
            </a:r>
          </a:p>
          <a:p>
            <a:pPr defTabSz="966612">
              <a:defRPr/>
            </a:pPr>
            <a:r>
              <a:rPr lang="pt-BR" sz="1300" dirty="0"/>
              <a:t>         Essas instruções, chamadas de código de máquina, são representadas por sequências de bits, normalmente limitadas pelo número de bits do </a:t>
            </a:r>
            <a:r>
              <a:rPr lang="pt-BR" sz="1300" b="1" dirty="0"/>
              <a:t>registrador principal </a:t>
            </a:r>
            <a:r>
              <a:rPr lang="pt-BR" sz="1300" dirty="0"/>
              <a:t>(8, 16, 32, 64 ou 128) da CPU.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05466-0F55-4C59-8DF6-43907003D185}" type="slidenum">
              <a:rPr lang="pt-BR" smtClean="0"/>
              <a:pPr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13302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66612">
              <a:defRPr/>
            </a:pPr>
            <a:r>
              <a:rPr lang="pt-BR" sz="1300" dirty="0"/>
              <a:t> </a:t>
            </a:r>
            <a:r>
              <a:rPr lang="pt-BR" sz="1300" dirty="0" err="1"/>
              <a:t>obs</a:t>
            </a:r>
            <a:r>
              <a:rPr lang="pt-BR" sz="1300" dirty="0"/>
              <a:t>: as vezes representados no sistema hexadecimal ;</a:t>
            </a:r>
          </a:p>
          <a:p>
            <a:pPr defTabSz="966612">
              <a:defRPr/>
            </a:pPr>
            <a:r>
              <a:rPr lang="pt-BR" sz="1300" dirty="0"/>
              <a:t>         Essas instruções, chamadas de código de máquina, são representadas por sequências de bits, normalmente limitadas pelo número de bits do </a:t>
            </a:r>
            <a:r>
              <a:rPr lang="pt-BR" sz="1300" b="1" dirty="0"/>
              <a:t>registrador principal </a:t>
            </a:r>
            <a:r>
              <a:rPr lang="pt-BR" sz="1300" dirty="0"/>
              <a:t>(8, 16, 32, 64 ou 128) da CPU.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05466-0F55-4C59-8DF6-43907003D185}" type="slidenum">
              <a:rPr lang="pt-BR" smtClean="0"/>
              <a:pPr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7012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05466-0F55-4C59-8DF6-43907003D185}" type="slidenum">
              <a:rPr lang="pt-BR" smtClean="0"/>
              <a:pPr/>
              <a:t>3</a:t>
            </a:fld>
            <a:endParaRPr lang="pt-B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Programming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Interface.</a:t>
            </a:r>
          </a:p>
          <a:p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Suponha que Alice queria enviar uma carta para Bob utilizando o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servico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postal. Alice, e claro,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nao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pode apenas escrever a carta (os dados) e atira-la pela janela.</a:t>
            </a:r>
          </a:p>
          <a:p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 vez disso, o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servico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postal necessita que ela coloque a carta em um envelope; escreva o nome completo de</a:t>
            </a:r>
          </a:p>
          <a:p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Bob,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endereco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 CEP no centro do envelope; feche; coloque um selo no canto superior direito; e, por fim, leve</a:t>
            </a:r>
          </a:p>
          <a:p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envelope a uma agencia de correio oficial. Dessa maneira, o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servico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postal possui sua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propria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“API de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servico</a:t>
            </a:r>
            <a:endParaRPr lang="pt-B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postal”, ou conjunto de regras, que Alice deve cumprir para que sua carta seja entregue a Bob. </a:t>
            </a:r>
          </a:p>
          <a:p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 um modo semelhante, a Internet possui uma API que o software emissor de dados deve seguir para que a Internet envie os dados para o software receptor.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05466-0F55-4C59-8DF6-43907003D185}" type="slidenum">
              <a:rPr lang="pt-BR" smtClean="0"/>
              <a:pPr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72523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66612">
              <a:defRPr/>
            </a:pPr>
            <a:r>
              <a:rPr lang="pt-BR" sz="1300" dirty="0"/>
              <a:t> </a:t>
            </a:r>
            <a:r>
              <a:rPr lang="pt-BR" sz="1300" dirty="0" err="1"/>
              <a:t>obs</a:t>
            </a:r>
            <a:r>
              <a:rPr lang="pt-BR" sz="1300" dirty="0"/>
              <a:t>: as vezes representados no sistema hexadecimal ;</a:t>
            </a:r>
          </a:p>
          <a:p>
            <a:pPr defTabSz="966612">
              <a:defRPr/>
            </a:pPr>
            <a:r>
              <a:rPr lang="pt-BR" sz="1300" dirty="0"/>
              <a:t>         Essas instruções, chamadas de código de máquina, são representadas por sequências de bits, normalmente limitadas pelo número de bits do </a:t>
            </a:r>
            <a:r>
              <a:rPr lang="pt-BR" sz="1300" b="1" dirty="0"/>
              <a:t>registrador principal </a:t>
            </a:r>
            <a:r>
              <a:rPr lang="pt-BR" sz="1300" dirty="0"/>
              <a:t>(8, 16, 32, 64 ou 128) da CPU.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05466-0F55-4C59-8DF6-43907003D185}" type="slidenum">
              <a:rPr lang="pt-BR" smtClean="0"/>
              <a:pPr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26741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66612">
              <a:defRPr/>
            </a:pPr>
            <a:r>
              <a:rPr lang="pt-BR" sz="1300" dirty="0"/>
              <a:t> </a:t>
            </a:r>
            <a:r>
              <a:rPr lang="pt-BR" sz="1300" dirty="0" err="1"/>
              <a:t>obs</a:t>
            </a:r>
            <a:r>
              <a:rPr lang="pt-BR" sz="1300" dirty="0"/>
              <a:t>: as vezes representados no sistema hexadecimal ;</a:t>
            </a:r>
          </a:p>
          <a:p>
            <a:pPr defTabSz="966612">
              <a:defRPr/>
            </a:pPr>
            <a:r>
              <a:rPr lang="pt-BR" sz="1300" dirty="0"/>
              <a:t>         Essas instruções, chamadas de código de máquina, são representadas por sequências de bits, normalmente limitadas pelo número de bits do </a:t>
            </a:r>
            <a:r>
              <a:rPr lang="pt-BR" sz="1300" b="1" dirty="0"/>
              <a:t>registrador principal </a:t>
            </a:r>
            <a:r>
              <a:rPr lang="pt-BR" sz="1300" dirty="0"/>
              <a:t>(8, 16, 32, 64 ou 128) da CPU.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05466-0F55-4C59-8DF6-43907003D185}" type="slidenum">
              <a:rPr lang="pt-BR" smtClean="0"/>
              <a:pPr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34210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66612">
              <a:defRPr/>
            </a:pPr>
            <a:r>
              <a:rPr lang="pt-BR" sz="1300" dirty="0"/>
              <a:t> </a:t>
            </a:r>
            <a:r>
              <a:rPr lang="pt-BR" sz="1300" dirty="0" err="1"/>
              <a:t>obs</a:t>
            </a:r>
            <a:r>
              <a:rPr lang="pt-BR" sz="1300" dirty="0"/>
              <a:t>: as vezes representados no sistema hexadecimal ;</a:t>
            </a:r>
          </a:p>
          <a:p>
            <a:pPr defTabSz="966612">
              <a:defRPr/>
            </a:pPr>
            <a:r>
              <a:rPr lang="pt-BR" sz="1300" dirty="0"/>
              <a:t>         Essas instruções, chamadas de código de máquina, são representadas por sequências de bits, normalmente limitadas pelo número de bits do </a:t>
            </a:r>
            <a:r>
              <a:rPr lang="pt-BR" sz="1300" b="1" dirty="0"/>
              <a:t>registrador principal </a:t>
            </a:r>
            <a:r>
              <a:rPr lang="pt-BR" sz="1300" dirty="0"/>
              <a:t>(8, 16, 32, 64 ou 128) da CPU.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05466-0F55-4C59-8DF6-43907003D185}" type="slidenum">
              <a:rPr lang="pt-BR" smtClean="0"/>
              <a:pPr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7269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66612">
              <a:defRPr/>
            </a:pPr>
            <a:r>
              <a:rPr lang="pt-BR" sz="1300" dirty="0"/>
              <a:t> </a:t>
            </a:r>
            <a:r>
              <a:rPr lang="pt-BR" sz="1300" dirty="0" err="1"/>
              <a:t>obs</a:t>
            </a:r>
            <a:r>
              <a:rPr lang="pt-BR" sz="1300" dirty="0"/>
              <a:t>: as vezes representados no sistema hexadecimal ;</a:t>
            </a:r>
          </a:p>
          <a:p>
            <a:pPr defTabSz="966612">
              <a:defRPr/>
            </a:pPr>
            <a:r>
              <a:rPr lang="pt-BR" sz="1300" dirty="0"/>
              <a:t>         Essas instruções, chamadas de código de máquina, são representadas por sequências de bits, normalmente limitadas pelo número de bits do </a:t>
            </a:r>
            <a:r>
              <a:rPr lang="pt-BR" sz="1300" b="1" dirty="0"/>
              <a:t>registrador principal </a:t>
            </a:r>
            <a:r>
              <a:rPr lang="pt-BR" sz="1300" dirty="0"/>
              <a:t>(8, 16, 32, 64 ou 128) da CPU.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05466-0F55-4C59-8DF6-43907003D185}" type="slidenum">
              <a:rPr lang="pt-BR" smtClean="0"/>
              <a:pPr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96531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vezes, sistemas finais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sao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ainda subdivididos em duas categorias: </a:t>
            </a:r>
            <a:r>
              <a:rPr lang="pt-BR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clientes 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 </a:t>
            </a:r>
            <a:r>
              <a:rPr lang="pt-BR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servidores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Informalmente, clientes costumam ser PCs de mesa ou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portateis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smartphones e assim por diante, ao passo que servidores tendem a ser maquinas mais poderosas, que armazenam e distribuem paginas Web,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em tempo real, retransmissão de e-mails e assim por diante.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05466-0F55-4C59-8DF6-43907003D185}" type="slidenum">
              <a:rPr lang="pt-BR" smtClean="0"/>
              <a:pPr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44690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05466-0F55-4C59-8DF6-43907003D185}" type="slidenum">
              <a:rPr lang="pt-BR" smtClean="0"/>
              <a:pPr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8237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66612">
              <a:defRPr/>
            </a:pPr>
            <a:r>
              <a:rPr lang="pt-BR" sz="1300" dirty="0"/>
              <a:t>Resposta: Utilizando frequências diferentes!!!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05466-0F55-4C59-8DF6-43907003D185}" type="slidenum">
              <a:rPr lang="pt-BR" smtClean="0"/>
              <a:pPr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58321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66612"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05466-0F55-4C59-8DF6-43907003D185}" type="slidenum">
              <a:rPr lang="pt-BR" smtClean="0"/>
              <a:pPr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04658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66612"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05466-0F55-4C59-8DF6-43907003D185}" type="slidenum">
              <a:rPr lang="pt-BR" smtClean="0"/>
              <a:pPr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7429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05466-0F55-4C59-8DF6-43907003D185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85352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66612"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05466-0F55-4C59-8DF6-43907003D185}" type="slidenum">
              <a:rPr lang="pt-BR" smtClean="0"/>
              <a:pPr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95287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66612"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05466-0F55-4C59-8DF6-43907003D185}" type="slidenum">
              <a:rPr lang="pt-BR" smtClean="0"/>
              <a:pPr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79622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66612"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05466-0F55-4C59-8DF6-43907003D185}" type="slidenum">
              <a:rPr lang="pt-BR" smtClean="0"/>
              <a:pPr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17521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05466-0F55-4C59-8DF6-43907003D185}" type="slidenum">
              <a:rPr lang="pt-BR" smtClean="0"/>
              <a:pPr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0797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A4F427-8728-459B-BBAC-9D522E4C9D57}" type="slidenum">
              <a:rPr lang="pt-BR" altLang="en-US" smtClean="0"/>
              <a:pPr>
                <a:defRPr/>
              </a:pPr>
              <a:t>6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1087702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</a:t>
            </a:r>
            <a:r>
              <a:rPr lang="en-US" baseline="0" dirty="0"/>
              <a:t> Communication </a:t>
            </a:r>
            <a:r>
              <a:rPr lang="en-US" baseline="0" dirty="0" err="1"/>
              <a:t>Equipament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A4F427-8728-459B-BBAC-9D522E4C9D57}" type="slidenum">
              <a:rPr lang="pt-BR" altLang="en-US" smtClean="0"/>
              <a:pPr>
                <a:defRPr/>
              </a:pPr>
              <a:t>7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350076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A4F427-8728-459B-BBAC-9D522E4C9D57}" type="slidenum">
              <a:rPr lang="pt-BR" altLang="en-US" smtClean="0"/>
              <a:pPr>
                <a:defRPr/>
              </a:pPr>
              <a:t>8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211825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A4F427-8728-459B-BBAC-9D522E4C9D57}" type="slidenum">
              <a:rPr lang="pt-BR" altLang="en-US" smtClean="0"/>
              <a:pPr>
                <a:defRPr/>
              </a:pPr>
              <a:t>9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952641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just"/>
            <a:endParaRPr lang="pt-BR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A4F427-8728-459B-BBAC-9D522E4C9D57}" type="slidenum">
              <a:rPr lang="pt-BR" altLang="en-US" smtClean="0"/>
              <a:pPr>
                <a:defRPr/>
              </a:pPr>
              <a:t>10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861417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22" name="Subtítulo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pt-BR"/>
              <a:t>Clique para editar o estilo do subtítulo mestre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DED3E-D274-467A-BF4F-FEA4A6FF3ACE}" type="datetime1">
              <a:rPr lang="pt-BR" smtClean="0"/>
              <a:pPr/>
              <a:t>30/08/2022</a:t>
            </a:fld>
            <a:endParaRPr lang="pt-BR"/>
          </a:p>
        </p:txBody>
      </p:sp>
      <p:sp>
        <p:nvSpPr>
          <p:cNvPr id="20" name="Espaço Reservado para Rodapé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Processos de Software - Parte 1       Prof. Igor Rafael Silva Valente</a:t>
            </a: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8" name="Elipse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Elipse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1294-2CDE-4C78-85A9-B498FE63AB24}" type="datetime1">
              <a:rPr lang="pt-BR" smtClean="0"/>
              <a:pPr/>
              <a:t>30/08/2022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Processos de Software - Parte 1       Prof. Igor Rafael Silva Valente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F6C5-EE49-4959-85DD-4565C7918FC0}" type="datetime1">
              <a:rPr lang="pt-BR" smtClean="0"/>
              <a:pPr/>
              <a:t>30/08/2022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Processos de Software - Parte 1       Prof. Igor Rafael Silva Valente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A381D-D0F6-4A45-8A70-B11FCB0F25AD}" type="datetime1">
              <a:rPr lang="pt-BR" smtClean="0"/>
              <a:pPr/>
              <a:t>30/08/2022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Processos de Software - Parte 1       Prof. Igor Rafael Silva Valente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338B4-2F48-4FE8-A4E9-3D7930C20812}" type="datetime1">
              <a:rPr lang="pt-BR" smtClean="0"/>
              <a:pPr/>
              <a:t>30/08/2022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Processos de Software - Parte 1       Prof. Igor Rafael Silva Valente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0" name="Retângulo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Elipse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Elipse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C46F3-8B4C-4CA4-97AA-46BE15A8266C}" type="datetime1">
              <a:rPr lang="pt-BR" smtClean="0"/>
              <a:pPr/>
              <a:t>30/08/2022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Processos de Software - Parte 1       Prof. Igor Rafael Silva Valente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CA093-300B-4154-B8EF-1BD1BA49B3DD}" type="datetime1">
              <a:rPr lang="pt-BR" smtClean="0"/>
              <a:pPr/>
              <a:t>30/08/2022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Processos de Software - Parte 1       Prof. Igor Rafael Silva Valente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43783-2175-462F-AA7F-D32D1D6EE906}" type="datetime1">
              <a:rPr lang="pt-BR" smtClean="0"/>
              <a:pPr/>
              <a:t>30/08/2022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Processos de Software - Parte 1       Prof. Igor Rafael Silva Valente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0D20-F392-419B-A982-8E4AD9016219}" type="datetime1">
              <a:rPr lang="pt-BR" smtClean="0"/>
              <a:pPr/>
              <a:t>30/08/2022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Processos de Software - Parte 1       Prof. Igor Rafael Silva Valente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6" name="Retângulo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5222C-A2D2-48FB-B16D-5BC816BAF2AE}" type="datetime1">
              <a:rPr lang="pt-BR" smtClean="0"/>
              <a:pPr/>
              <a:t>30/08/2022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Processos de Software - Parte 1       Prof. Igor Rafael Silva Valente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091AB-0D7F-4669-80A6-D8C0E239963A}" type="datetime1">
              <a:rPr lang="pt-BR" smtClean="0"/>
              <a:pPr/>
              <a:t>30/08/2022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Processos de Software - Parte 1       Prof. Igor Rafael Silva Valente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pt-BR"/>
              <a:t>Clique no ícone para adicionar uma imagem</a:t>
            </a:r>
            <a:endParaRPr kumimoji="0" lang="en-US" dirty="0"/>
          </a:p>
        </p:txBody>
      </p:sp>
      <p:sp>
        <p:nvSpPr>
          <p:cNvPr id="9" name="Fluxograma: Processo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Fluxograma: Processo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zza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Elipse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osca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tângulo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Espaço Reservado para Título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pt-BR"/>
              <a:t>Clique para editar os estilos do texto mestre</a:t>
            </a:r>
          </a:p>
          <a:p>
            <a:pPr lvl="1" eaLnBrk="1" latinLnBrk="0" hangingPunct="1"/>
            <a:r>
              <a:rPr kumimoji="0" lang="pt-BR"/>
              <a:t>Segundo nível</a:t>
            </a:r>
          </a:p>
          <a:p>
            <a:pPr lvl="2" eaLnBrk="1" latinLnBrk="0" hangingPunct="1"/>
            <a:r>
              <a:rPr kumimoji="0" lang="pt-BR"/>
              <a:t>Terceiro nível</a:t>
            </a:r>
          </a:p>
          <a:p>
            <a:pPr lvl="3" eaLnBrk="1" latinLnBrk="0" hangingPunct="1"/>
            <a:r>
              <a:rPr kumimoji="0" lang="pt-BR"/>
              <a:t>Quarto nível</a:t>
            </a:r>
          </a:p>
          <a:p>
            <a:pPr lvl="4" eaLnBrk="1" latinLnBrk="0" hangingPunct="1"/>
            <a:r>
              <a:rPr kumimoji="0" lang="pt-BR"/>
              <a:t>Quinto nível</a:t>
            </a:r>
            <a:endParaRPr kumimoji="0" lang="en-US"/>
          </a:p>
        </p:txBody>
      </p:sp>
      <p:sp>
        <p:nvSpPr>
          <p:cNvPr id="24" name="Espaço Reservado para Data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EDF996A6-D6C0-4A2C-A0BB-828BC52E5E45}" type="datetime1">
              <a:rPr lang="pt-BR" smtClean="0"/>
              <a:pPr/>
              <a:t>30/08/2022</a:t>
            </a:fld>
            <a:endParaRPr lang="pt-BR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r>
              <a:rPr lang="pt-BR"/>
              <a:t>Processos de Software - Parte 1       Prof. Igor Rafael Silva Valente</a:t>
            </a:r>
          </a:p>
        </p:txBody>
      </p:sp>
      <p:sp>
        <p:nvSpPr>
          <p:cNvPr id="22" name="Espaço Reservado para Número de Slide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5" name="Retângulo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Relationship Id="rId4" Type="http://schemas.microsoft.com/office/2007/relationships/hdphoto" Target="../media/hdphoto1.wdp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 /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 /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 /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 /><Relationship Id="rId2" Type="http://schemas.openxmlformats.org/officeDocument/2006/relationships/notesSlide" Target="../notesSlides/notesSlide18.xml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 /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 /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 /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 /><Relationship Id="rId1" Type="http://schemas.openxmlformats.org/officeDocument/2006/relationships/slideLayout" Target="../slideLayouts/slideLayout2.xml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notesSlide" Target="../notesSlides/notesSlide23.xml" /><Relationship Id="rId1" Type="http://schemas.openxmlformats.org/officeDocument/2006/relationships/slideLayout" Target="../slideLayouts/slideLayout2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 /><Relationship Id="rId1" Type="http://schemas.openxmlformats.org/officeDocument/2006/relationships/slideLayout" Target="../slideLayouts/slideLayout2.xml" 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 /><Relationship Id="rId1" Type="http://schemas.openxmlformats.org/officeDocument/2006/relationships/slideLayout" Target="../slideLayouts/slideLayout2.xml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 /><Relationship Id="rId2" Type="http://schemas.openxmlformats.org/officeDocument/2006/relationships/notesSlide" Target="../notesSlides/notesSlide27.xml" /><Relationship Id="rId1" Type="http://schemas.openxmlformats.org/officeDocument/2006/relationships/slideLayout" Target="../slideLayouts/slideLayout2.xml" 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 /><Relationship Id="rId2" Type="http://schemas.openxmlformats.org/officeDocument/2006/relationships/notesSlide" Target="../notesSlides/notesSlide28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23.emf" /><Relationship Id="rId4" Type="http://schemas.openxmlformats.org/officeDocument/2006/relationships/image" Target="../media/image22.emf" 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 /><Relationship Id="rId1" Type="http://schemas.openxmlformats.org/officeDocument/2006/relationships/slideLayout" Target="../slideLayouts/slideLayout2.xml" 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 /><Relationship Id="rId1" Type="http://schemas.openxmlformats.org/officeDocument/2006/relationships/slideLayout" Target="../slideLayouts/slideLayout2.xml" 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 /><Relationship Id="rId2" Type="http://schemas.openxmlformats.org/officeDocument/2006/relationships/notesSlide" Target="../notesSlides/notesSlide31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23.emf" /><Relationship Id="rId4" Type="http://schemas.openxmlformats.org/officeDocument/2006/relationships/image" Target="../media/image22.emf" 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 /><Relationship Id="rId1" Type="http://schemas.openxmlformats.org/officeDocument/2006/relationships/slideLayout" Target="../slideLayouts/slideLayout2.xml" 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 /><Relationship Id="rId2" Type="http://schemas.openxmlformats.org/officeDocument/2006/relationships/notesSlide" Target="../notesSlides/notesSlide33.xml" /><Relationship Id="rId1" Type="http://schemas.openxmlformats.org/officeDocument/2006/relationships/slideLayout" Target="../slideLayouts/slideLayout2.xml" 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 /><Relationship Id="rId1" Type="http://schemas.openxmlformats.org/officeDocument/2006/relationships/slideLayout" Target="../slideLayouts/slideLayout2.xml" 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 /><Relationship Id="rId2" Type="http://schemas.openxmlformats.org/officeDocument/2006/relationships/notesSlide" Target="../notesSlides/notesSlide35.xml" /><Relationship Id="rId1" Type="http://schemas.openxmlformats.org/officeDocument/2006/relationships/slideLayout" Target="../slideLayouts/slideLayout2.xml" 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 /><Relationship Id="rId2" Type="http://schemas.openxmlformats.org/officeDocument/2006/relationships/notesSlide" Target="../notesSlides/notesSlide36.xml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.xml" 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 /><Relationship Id="rId2" Type="http://schemas.openxmlformats.org/officeDocument/2006/relationships/notesSlide" Target="../notesSlides/notesSlide37.xml" /><Relationship Id="rId1" Type="http://schemas.openxmlformats.org/officeDocument/2006/relationships/slideLayout" Target="../slideLayouts/slideLayout2.xml" 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 /><Relationship Id="rId1" Type="http://schemas.openxmlformats.org/officeDocument/2006/relationships/slideLayout" Target="../slideLayouts/slideLayout2.xml" 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 /><Relationship Id="rId2" Type="http://schemas.openxmlformats.org/officeDocument/2006/relationships/notesSlide" Target="../notesSlides/notesSlide39.xml" /><Relationship Id="rId1" Type="http://schemas.openxmlformats.org/officeDocument/2006/relationships/slideLayout" Target="../slideLayouts/slideLayout2.xml" 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 /><Relationship Id="rId2" Type="http://schemas.openxmlformats.org/officeDocument/2006/relationships/notesSlide" Target="../notesSlides/notesSlide40.xml" /><Relationship Id="rId1" Type="http://schemas.openxmlformats.org/officeDocument/2006/relationships/slideLayout" Target="../slideLayouts/slideLayout2.xml" 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 /><Relationship Id="rId2" Type="http://schemas.openxmlformats.org/officeDocument/2006/relationships/notesSlide" Target="../notesSlides/notesSlide41.xml" /><Relationship Id="rId1" Type="http://schemas.openxmlformats.org/officeDocument/2006/relationships/slideLayout" Target="../slideLayouts/slideLayout2.xml" 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 /><Relationship Id="rId2" Type="http://schemas.openxmlformats.org/officeDocument/2006/relationships/notesSlide" Target="../notesSlides/notesSlide42.xml" /><Relationship Id="rId1" Type="http://schemas.openxmlformats.org/officeDocument/2006/relationships/slideLayout" Target="../slideLayouts/slideLayout2.xml" 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 /><Relationship Id="rId2" Type="http://schemas.openxmlformats.org/officeDocument/2006/relationships/notesSlide" Target="../notesSlides/notesSlide43.xml" /><Relationship Id="rId1" Type="http://schemas.openxmlformats.org/officeDocument/2006/relationships/slideLayout" Target="../slideLayouts/slideLayout2.xml" /><Relationship Id="rId4" Type="http://schemas.microsoft.com/office/2007/relationships/hdphoto" Target="../media/hdphoto3.wdp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.png" 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 /><Relationship Id="rId3" Type="http://schemas.openxmlformats.org/officeDocument/2006/relationships/image" Target="../media/image5.gif" /><Relationship Id="rId7" Type="http://schemas.openxmlformats.org/officeDocument/2006/relationships/image" Target="../media/image9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8.png" /><Relationship Id="rId5" Type="http://schemas.openxmlformats.org/officeDocument/2006/relationships/image" Target="../media/image7.png" /><Relationship Id="rId4" Type="http://schemas.openxmlformats.org/officeDocument/2006/relationships/image" Target="../media/image6.png" /><Relationship Id="rId9" Type="http://schemas.openxmlformats.org/officeDocument/2006/relationships/image" Target="../media/image4.png" 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 /><Relationship Id="rId3" Type="http://schemas.openxmlformats.org/officeDocument/2006/relationships/image" Target="../media/image5.gif" /><Relationship Id="rId7" Type="http://schemas.openxmlformats.org/officeDocument/2006/relationships/image" Target="../media/image9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8.png" /><Relationship Id="rId5" Type="http://schemas.openxmlformats.org/officeDocument/2006/relationships/image" Target="../media/image7.png" /><Relationship Id="rId10" Type="http://schemas.openxmlformats.org/officeDocument/2006/relationships/image" Target="../media/image4.png" /><Relationship Id="rId4" Type="http://schemas.openxmlformats.org/officeDocument/2006/relationships/image" Target="../media/image6.png" /><Relationship Id="rId9" Type="http://schemas.openxmlformats.org/officeDocument/2006/relationships/image" Target="../media/image3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7" Type="http://schemas.openxmlformats.org/officeDocument/2006/relationships/image" Target="../media/image4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3.png" /><Relationship Id="rId5" Type="http://schemas.openxmlformats.org/officeDocument/2006/relationships/image" Target="../media/image10.png" /><Relationship Id="rId4" Type="http://schemas.openxmlformats.org/officeDocument/2006/relationships/image" Target="../media/image11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59632" y="2780928"/>
            <a:ext cx="7632848" cy="1296144"/>
          </a:xfrm>
        </p:spPr>
        <p:txBody>
          <a:bodyPr>
            <a:noAutofit/>
          </a:bodyPr>
          <a:lstStyle/>
          <a:p>
            <a:pPr algn="ctr"/>
            <a:r>
              <a:rPr lang="pt-BR" sz="4000" b="1" dirty="0"/>
              <a:t>Princípios de comunicação e Topologias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87624" y="4509120"/>
            <a:ext cx="7814102" cy="2172268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pt-BR" sz="2300" dirty="0">
                <a:solidFill>
                  <a:schemeClr val="accent2">
                    <a:lumMod val="75000"/>
                  </a:schemeClr>
                </a:solidFill>
              </a:rPr>
              <a:t>Instituto Federal de Educação, Ciência e Tecnologia do Ceará</a:t>
            </a:r>
          </a:p>
          <a:p>
            <a:r>
              <a:rPr lang="pt-BR" sz="2300" b="1" dirty="0"/>
              <a:t>Disciplina</a:t>
            </a:r>
            <a:r>
              <a:rPr lang="pt-BR" sz="2300" dirty="0"/>
              <a:t>:  Redes de Computadores</a:t>
            </a:r>
          </a:p>
          <a:p>
            <a:r>
              <a:rPr lang="pt-BR" sz="2300" b="1" dirty="0"/>
              <a:t>Semestre</a:t>
            </a:r>
            <a:r>
              <a:rPr lang="pt-BR" sz="2300" dirty="0"/>
              <a:t>: 2018.1</a:t>
            </a:r>
          </a:p>
          <a:p>
            <a:r>
              <a:rPr lang="pt-BR" sz="2300" b="1" dirty="0"/>
              <a:t>Professor</a:t>
            </a:r>
            <a:r>
              <a:rPr lang="pt-BR" sz="2300" dirty="0"/>
              <a:t>:  Rogério Diógenes</a:t>
            </a:r>
          </a:p>
          <a:p>
            <a:r>
              <a:rPr lang="pt-BR" sz="2300" b="1"/>
              <a:t>Campus</a:t>
            </a:r>
            <a:r>
              <a:rPr lang="pt-BR" sz="2300"/>
              <a:t>: Boa Viagem</a:t>
            </a:r>
            <a:endParaRPr lang="pt-BR" sz="2300" dirty="0"/>
          </a:p>
        </p:txBody>
      </p:sp>
      <p:pic>
        <p:nvPicPr>
          <p:cNvPr id="1026" name="Picture 2" descr="http://4.bp.blogspot.com/-1I4lrqARDLU/TbWN0m-IAbI/AAAAAAAAACI/bJKj_raKDTM/s1600/IFCE-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4276"/>
            <a:ext cx="5508104" cy="230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pPr>
              <a:defRPr/>
            </a:pPr>
            <a:fld id="{07DB7618-D50C-4895-9B78-804D5A1380FB}" type="slidenum">
              <a:rPr lang="pt-BR" altLang="en-US" sz="1800" smtClean="0"/>
              <a:pPr>
                <a:defRPr/>
              </a:pPr>
              <a:t>10</a:t>
            </a:fld>
            <a:endParaRPr lang="pt-BR" altLang="en-US" sz="180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sz="2800" b="1" dirty="0"/>
          </a:p>
          <a:p>
            <a:r>
              <a:rPr lang="pt-BR" sz="3600" b="1" dirty="0"/>
              <a:t>Definição:</a:t>
            </a:r>
          </a:p>
          <a:p>
            <a:pPr lvl="1" algn="just"/>
            <a:endParaRPr lang="pt-BR" sz="2800" dirty="0"/>
          </a:p>
          <a:p>
            <a:pPr lvl="1" algn="just"/>
            <a:r>
              <a:rPr lang="en-US" sz="2800" dirty="0"/>
              <a:t>“Um </a:t>
            </a:r>
            <a:r>
              <a:rPr lang="en-US" sz="2800" b="1" dirty="0" err="1"/>
              <a:t>meio</a:t>
            </a:r>
            <a:r>
              <a:rPr lang="en-US" sz="2800" b="1" dirty="0"/>
              <a:t> </a:t>
            </a:r>
            <a:r>
              <a:rPr lang="en-US" sz="2800" b="1" dirty="0" err="1"/>
              <a:t>físico</a:t>
            </a:r>
            <a:r>
              <a:rPr lang="en-US" sz="2800" b="1" dirty="0"/>
              <a:t> de </a:t>
            </a:r>
            <a:r>
              <a:rPr lang="en-US" sz="2800" b="1" dirty="0" err="1"/>
              <a:t>transmissão</a:t>
            </a:r>
            <a:r>
              <a:rPr lang="en-US" sz="2800" dirty="0"/>
              <a:t> </a:t>
            </a:r>
            <a:r>
              <a:rPr lang="en-US" sz="2800" dirty="0" err="1"/>
              <a:t>é</a:t>
            </a:r>
            <a:r>
              <a:rPr lang="en-US" sz="2800" dirty="0"/>
              <a:t> o canal de </a:t>
            </a:r>
            <a:r>
              <a:rPr lang="en-US" sz="2800" dirty="0" err="1"/>
              <a:t>comunicação</a:t>
            </a:r>
            <a:r>
              <a:rPr lang="en-US" sz="2800" dirty="0"/>
              <a:t> </a:t>
            </a:r>
            <a:r>
              <a:rPr lang="en-US" sz="2800" dirty="0" err="1"/>
              <a:t>pelo</a:t>
            </a:r>
            <a:r>
              <a:rPr lang="en-US" sz="2800" dirty="0"/>
              <a:t> </a:t>
            </a:r>
            <a:r>
              <a:rPr lang="en-US" sz="2800" dirty="0" err="1"/>
              <a:t>qual</a:t>
            </a:r>
            <a:r>
              <a:rPr lang="en-US" sz="2800" dirty="0"/>
              <a:t> </a:t>
            </a:r>
            <a:r>
              <a:rPr lang="en-US" sz="2800" dirty="0" err="1"/>
              <a:t>os</a:t>
            </a:r>
            <a:r>
              <a:rPr lang="en-US" sz="2800" dirty="0"/>
              <a:t> </a:t>
            </a:r>
            <a:r>
              <a:rPr lang="en-US" sz="2800" dirty="0" err="1"/>
              <a:t>dispositivos</a:t>
            </a:r>
            <a:r>
              <a:rPr lang="en-US" sz="2800" dirty="0"/>
              <a:t> </a:t>
            </a:r>
            <a:r>
              <a:rPr lang="en-US" sz="2800" dirty="0" err="1"/>
              <a:t>enviam</a:t>
            </a:r>
            <a:r>
              <a:rPr lang="en-US" sz="2800" dirty="0"/>
              <a:t> e </a:t>
            </a:r>
            <a:r>
              <a:rPr lang="en-US" sz="2800" dirty="0" err="1"/>
              <a:t>recebem</a:t>
            </a:r>
            <a:r>
              <a:rPr lang="en-US" sz="2800" dirty="0"/>
              <a:t> </a:t>
            </a:r>
            <a:r>
              <a:rPr lang="en-US" sz="2800" dirty="0" err="1"/>
              <a:t>os</a:t>
            </a:r>
            <a:r>
              <a:rPr lang="en-US" sz="2800" dirty="0"/>
              <a:t> </a:t>
            </a:r>
            <a:r>
              <a:rPr lang="en-US" sz="2800" dirty="0" err="1"/>
              <a:t>sinais</a:t>
            </a:r>
            <a:r>
              <a:rPr lang="en-US" sz="2800" dirty="0"/>
              <a:t>.”  </a:t>
            </a:r>
          </a:p>
          <a:p>
            <a:pPr marL="274320" lvl="1" indent="0" algn="just">
              <a:buNone/>
            </a:pPr>
            <a:r>
              <a:rPr lang="pt-BR" altLang="en-US" dirty="0"/>
              <a:t>   (STALLINGS</a:t>
            </a:r>
            <a:r>
              <a:rPr lang="en-US" altLang="en-US" dirty="0"/>
              <a:t>,</a:t>
            </a:r>
            <a:r>
              <a:rPr lang="en-US" dirty="0"/>
              <a:t> 2007)</a:t>
            </a:r>
          </a:p>
          <a:p>
            <a:pPr lvl="1" algn="just"/>
            <a:endParaRPr lang="pt-BR" sz="2800" dirty="0"/>
          </a:p>
          <a:p>
            <a:pPr lvl="1" algn="just"/>
            <a:endParaRPr lang="pt-BR" sz="2800" dirty="0"/>
          </a:p>
          <a:p>
            <a:endParaRPr lang="pt-BR" dirty="0"/>
          </a:p>
        </p:txBody>
      </p:sp>
      <p:sp>
        <p:nvSpPr>
          <p:cNvPr id="6" name="Espaço Reservado para Rodapé 7">
            <a:extLst>
              <a:ext uri="{FF2B5EF4-FFF2-40B4-BE49-F238E27FC236}">
                <a16:creationId xmlns:a16="http://schemas.microsoft.com/office/drawing/2014/main" id="{0E8104C7-CC2F-45A4-A8D1-AE5C05A40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44208" y="6362641"/>
            <a:ext cx="2520280" cy="476250"/>
          </a:xfrm>
        </p:spPr>
        <p:txBody>
          <a:bodyPr/>
          <a:lstStyle/>
          <a:p>
            <a:r>
              <a:rPr lang="pt-BR" dirty="0"/>
              <a:t>Redes de Computadores</a:t>
            </a:r>
          </a:p>
          <a:p>
            <a:r>
              <a:rPr lang="pt-BR" dirty="0"/>
              <a:t>Prof.  Rogério Diógenes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C24F0864-8BF4-4AF7-8926-8369D03B7D60}"/>
              </a:ext>
            </a:extLst>
          </p:cNvPr>
          <p:cNvSpPr txBox="1">
            <a:spLocks/>
          </p:cNvSpPr>
          <p:nvPr/>
        </p:nvSpPr>
        <p:spPr>
          <a:xfrm>
            <a:off x="1043608" y="158660"/>
            <a:ext cx="7950860" cy="1143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600" b="1" dirty="0"/>
              <a:t>2 – Meio físico de transmissão</a:t>
            </a:r>
          </a:p>
        </p:txBody>
      </p:sp>
    </p:spTree>
    <p:extLst>
      <p:ext uri="{BB962C8B-B14F-4D97-AF65-F5344CB8AC3E}">
        <p14:creationId xmlns:p14="http://schemas.microsoft.com/office/powerpoint/2010/main" val="535419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pPr>
              <a:defRPr/>
            </a:pPr>
            <a:fld id="{07DB7618-D50C-4895-9B78-804D5A1380FB}" type="slidenum">
              <a:rPr lang="pt-BR" altLang="en-US" sz="1800" smtClean="0"/>
              <a:pPr>
                <a:defRPr/>
              </a:pPr>
              <a:t>11</a:t>
            </a:fld>
            <a:endParaRPr lang="pt-BR" altLang="en-US" sz="180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Meios físicos </a:t>
            </a:r>
            <a:r>
              <a:rPr lang="pt-BR" b="1" u="sng" dirty="0"/>
              <a:t>diferem</a:t>
            </a:r>
            <a:r>
              <a:rPr lang="pt-BR" b="1" dirty="0"/>
              <a:t> em relação a:</a:t>
            </a:r>
          </a:p>
          <a:p>
            <a:pPr lvl="1" algn="just"/>
            <a:r>
              <a:rPr lang="pt-BR" sz="2800" dirty="0"/>
              <a:t>Banda passante;</a:t>
            </a:r>
          </a:p>
          <a:p>
            <a:pPr lvl="1" algn="just"/>
            <a:r>
              <a:rPr lang="pt-BR" sz="2800" dirty="0"/>
              <a:t>Limitação geográfica devido a atenuação;</a:t>
            </a:r>
          </a:p>
          <a:p>
            <a:pPr lvl="1" algn="just"/>
            <a:r>
              <a:rPr lang="pt-BR" sz="2800" dirty="0"/>
              <a:t>Imunidade a ruído;</a:t>
            </a:r>
          </a:p>
          <a:p>
            <a:pPr lvl="1" algn="just"/>
            <a:r>
              <a:rPr lang="pt-BR" sz="2800" dirty="0"/>
              <a:t>Disponibilidade de componentes;</a:t>
            </a:r>
          </a:p>
          <a:p>
            <a:pPr lvl="1" algn="just"/>
            <a:r>
              <a:rPr lang="pt-BR" sz="2800" dirty="0"/>
              <a:t>Confiabilidade;</a:t>
            </a:r>
          </a:p>
          <a:p>
            <a:pPr lvl="1" algn="just"/>
            <a:r>
              <a:rPr lang="pt-BR" sz="2800" dirty="0"/>
              <a:t>Custo.</a:t>
            </a:r>
          </a:p>
          <a:p>
            <a:pPr lvl="1" algn="just"/>
            <a:endParaRPr lang="pt-BR" sz="2800" dirty="0"/>
          </a:p>
          <a:p>
            <a:endParaRPr lang="pt-BR" dirty="0"/>
          </a:p>
        </p:txBody>
      </p:sp>
      <p:sp>
        <p:nvSpPr>
          <p:cNvPr id="6" name="Espaço Reservado para Rodapé 7">
            <a:extLst>
              <a:ext uri="{FF2B5EF4-FFF2-40B4-BE49-F238E27FC236}">
                <a16:creationId xmlns:a16="http://schemas.microsoft.com/office/drawing/2014/main" id="{88B2EA9D-8DCD-45CA-9118-4D7D4BEB0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44208" y="6362641"/>
            <a:ext cx="2520280" cy="476250"/>
          </a:xfrm>
        </p:spPr>
        <p:txBody>
          <a:bodyPr/>
          <a:lstStyle/>
          <a:p>
            <a:r>
              <a:rPr lang="pt-BR" dirty="0"/>
              <a:t>Redes de Computadores</a:t>
            </a:r>
          </a:p>
          <a:p>
            <a:r>
              <a:rPr lang="pt-BR" dirty="0"/>
              <a:t>Prof.  Rogério Diógenes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6615F32-F212-4470-814C-683DF4B53CFD}"/>
              </a:ext>
            </a:extLst>
          </p:cNvPr>
          <p:cNvSpPr txBox="1">
            <a:spLocks/>
          </p:cNvSpPr>
          <p:nvPr/>
        </p:nvSpPr>
        <p:spPr>
          <a:xfrm>
            <a:off x="1043608" y="158660"/>
            <a:ext cx="7950860" cy="1143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600" b="1" dirty="0"/>
              <a:t>2 – Meio físico de transmissão</a:t>
            </a:r>
          </a:p>
        </p:txBody>
      </p:sp>
    </p:spTree>
    <p:extLst>
      <p:ext uri="{BB962C8B-B14F-4D97-AF65-F5344CB8AC3E}">
        <p14:creationId xmlns:p14="http://schemas.microsoft.com/office/powerpoint/2010/main" val="150854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pPr>
              <a:defRPr/>
            </a:pPr>
            <a:fld id="{07DB7618-D50C-4895-9B78-804D5A1380FB}" type="slidenum">
              <a:rPr lang="pt-BR" altLang="en-US" sz="1800" smtClean="0"/>
              <a:pPr>
                <a:defRPr/>
              </a:pPr>
              <a:t>12</a:t>
            </a:fld>
            <a:endParaRPr lang="pt-BR" altLang="en-US" sz="1800"/>
          </a:p>
        </p:txBody>
      </p:sp>
      <p:sp>
        <p:nvSpPr>
          <p:cNvPr id="4" name="Rectangle 3"/>
          <p:cNvSpPr/>
          <p:nvPr/>
        </p:nvSpPr>
        <p:spPr>
          <a:xfrm>
            <a:off x="3419872" y="1772816"/>
            <a:ext cx="2808312" cy="1008112"/>
          </a:xfrm>
          <a:prstGeom prst="rect">
            <a:avLst/>
          </a:prstGeom>
          <a:solidFill>
            <a:srgbClr val="96413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/>
              <a:t>Meios físicos de transmissão</a:t>
            </a:r>
          </a:p>
        </p:txBody>
      </p:sp>
      <p:sp>
        <p:nvSpPr>
          <p:cNvPr id="7" name="Rectangle 6"/>
          <p:cNvSpPr/>
          <p:nvPr/>
        </p:nvSpPr>
        <p:spPr>
          <a:xfrm>
            <a:off x="971600" y="3645024"/>
            <a:ext cx="2808312" cy="10081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/>
              <a:t>Meios guiados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68144" y="3645024"/>
            <a:ext cx="2808312" cy="1008112"/>
          </a:xfrm>
          <a:prstGeom prst="rect">
            <a:avLst/>
          </a:prstGeom>
          <a:solidFill>
            <a:srgbClr val="0A5DB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/>
              <a:t>Não guiados  (sem fio)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31123" y="5066074"/>
            <a:ext cx="1296144" cy="7920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Cabo coaxial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3528" y="5061061"/>
            <a:ext cx="1296144" cy="7920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Cabo par trançado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131840" y="5075780"/>
            <a:ext cx="1296144" cy="7920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/>
              <a:t>Fibra Óptica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480212" y="5061061"/>
            <a:ext cx="1584176" cy="792088"/>
          </a:xfrm>
          <a:prstGeom prst="rect">
            <a:avLst/>
          </a:prstGeom>
          <a:solidFill>
            <a:srgbClr val="0A5DB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Ar</a:t>
            </a:r>
          </a:p>
        </p:txBody>
      </p:sp>
      <p:cxnSp>
        <p:nvCxnSpPr>
          <p:cNvPr id="6" name="Elbow Connector 5"/>
          <p:cNvCxnSpPr>
            <a:stCxn id="4" idx="2"/>
            <a:endCxn id="8" idx="0"/>
          </p:cNvCxnSpPr>
          <p:nvPr/>
        </p:nvCxnSpPr>
        <p:spPr>
          <a:xfrm rot="16200000" flipH="1">
            <a:off x="5616116" y="1988840"/>
            <a:ext cx="864096" cy="2448272"/>
          </a:xfrm>
          <a:prstGeom prst="bentConnector3">
            <a:avLst/>
          </a:prstGeom>
          <a:ln>
            <a:solidFill>
              <a:srgbClr val="0A5DBE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" idx="2"/>
            <a:endCxn id="7" idx="0"/>
          </p:cNvCxnSpPr>
          <p:nvPr/>
        </p:nvCxnSpPr>
        <p:spPr>
          <a:xfrm rot="5400000">
            <a:off x="3167844" y="1988840"/>
            <a:ext cx="864096" cy="2448272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7" idx="2"/>
            <a:endCxn id="11" idx="0"/>
          </p:cNvCxnSpPr>
          <p:nvPr/>
        </p:nvCxnSpPr>
        <p:spPr>
          <a:xfrm rot="5400000">
            <a:off x="1469716" y="4155020"/>
            <a:ext cx="407925" cy="1404156"/>
          </a:xfrm>
          <a:prstGeom prst="bentConnector3">
            <a:avLst>
              <a:gd name="adj1" fmla="val 51298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7" idx="2"/>
            <a:endCxn id="13" idx="0"/>
          </p:cNvCxnSpPr>
          <p:nvPr/>
        </p:nvCxnSpPr>
        <p:spPr>
          <a:xfrm rot="16200000" flipH="1">
            <a:off x="2866512" y="4162380"/>
            <a:ext cx="422644" cy="1404156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40" name="TextBox 10239"/>
          <p:cNvSpPr txBox="1"/>
          <p:nvPr/>
        </p:nvSpPr>
        <p:spPr>
          <a:xfrm>
            <a:off x="-1398381" y="363314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0244" name="Elbow Connector 10243"/>
          <p:cNvCxnSpPr>
            <a:stCxn id="7" idx="2"/>
            <a:endCxn id="10" idx="0"/>
          </p:cNvCxnSpPr>
          <p:nvPr/>
        </p:nvCxnSpPr>
        <p:spPr>
          <a:xfrm rot="16200000" flipH="1">
            <a:off x="2171006" y="4857885"/>
            <a:ext cx="412938" cy="343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5" name="Straight Arrow Connector 10254"/>
          <p:cNvCxnSpPr>
            <a:stCxn id="8" idx="2"/>
            <a:endCxn id="14" idx="0"/>
          </p:cNvCxnSpPr>
          <p:nvPr/>
        </p:nvCxnSpPr>
        <p:spPr>
          <a:xfrm>
            <a:off x="7272300" y="4653136"/>
            <a:ext cx="0" cy="407925"/>
          </a:xfrm>
          <a:prstGeom prst="straightConnector1">
            <a:avLst/>
          </a:prstGeom>
          <a:ln>
            <a:solidFill>
              <a:srgbClr val="0A5DBE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644008" y="5373216"/>
            <a:ext cx="180020" cy="21602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968044" y="5373216"/>
            <a:ext cx="180020" cy="21602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251612" y="5373216"/>
            <a:ext cx="180020" cy="21602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6A961F78-D441-498F-A8CF-136C7C707663}"/>
              </a:ext>
            </a:extLst>
          </p:cNvPr>
          <p:cNvSpPr txBox="1">
            <a:spLocks/>
          </p:cNvSpPr>
          <p:nvPr/>
        </p:nvSpPr>
        <p:spPr>
          <a:xfrm>
            <a:off x="1043608" y="158660"/>
            <a:ext cx="7950860" cy="1143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600" b="1" dirty="0"/>
              <a:t>2 – Classificação geral </a:t>
            </a:r>
          </a:p>
        </p:txBody>
      </p:sp>
    </p:spTree>
    <p:extLst>
      <p:ext uri="{BB962C8B-B14F-4D97-AF65-F5344CB8AC3E}">
        <p14:creationId xmlns:p14="http://schemas.microsoft.com/office/powerpoint/2010/main" val="172036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  <p:bldP spid="5" grpId="0" animBg="1"/>
      <p:bldP spid="23" grpId="0" animBg="1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pPr>
              <a:defRPr/>
            </a:pPr>
            <a:fld id="{07DB7618-D50C-4895-9B78-804D5A1380FB}" type="slidenum">
              <a:rPr lang="pt-BR" altLang="en-US" sz="1800" smtClean="0"/>
              <a:pPr>
                <a:defRPr/>
              </a:pPr>
              <a:t>13</a:t>
            </a:fld>
            <a:endParaRPr lang="pt-BR" altLang="en-US" sz="180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223224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4400" dirty="0"/>
              <a:t>O que é um </a:t>
            </a:r>
            <a:r>
              <a:rPr lang="pt-BR" sz="4400" b="1" dirty="0"/>
              <a:t>meio físico de transmissão?</a:t>
            </a:r>
          </a:p>
          <a:p>
            <a:endParaRPr lang="pt-BR" sz="4400" dirty="0"/>
          </a:p>
          <a:p>
            <a:endParaRPr lang="pt-BR" sz="440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2BE73ACB-54E3-4FF7-8353-329E83197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08" y="158660"/>
            <a:ext cx="7950860" cy="1143000"/>
          </a:xfrm>
        </p:spPr>
        <p:txBody>
          <a:bodyPr>
            <a:noAutofit/>
          </a:bodyPr>
          <a:lstStyle/>
          <a:p>
            <a:r>
              <a:rPr lang="pt-BR" sz="3600" b="1" dirty="0"/>
              <a:t>2 – Revisão Comunicação de dados</a:t>
            </a:r>
          </a:p>
        </p:txBody>
      </p:sp>
      <p:sp>
        <p:nvSpPr>
          <p:cNvPr id="10" name="Espaço Reservado para Rodapé 7">
            <a:extLst>
              <a:ext uri="{FF2B5EF4-FFF2-40B4-BE49-F238E27FC236}">
                <a16:creationId xmlns:a16="http://schemas.microsoft.com/office/drawing/2014/main" id="{6DEDD64D-1F3B-4988-BEAC-3F9C98F73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44208" y="6362641"/>
            <a:ext cx="2520280" cy="476250"/>
          </a:xfrm>
        </p:spPr>
        <p:txBody>
          <a:bodyPr/>
          <a:lstStyle/>
          <a:p>
            <a:r>
              <a:rPr lang="pt-BR" dirty="0"/>
              <a:t>Redes de Computadores</a:t>
            </a:r>
          </a:p>
          <a:p>
            <a:r>
              <a:rPr lang="pt-BR" dirty="0"/>
              <a:t>Prof.  Rogério Diógenes</a:t>
            </a:r>
          </a:p>
        </p:txBody>
      </p:sp>
    </p:spTree>
    <p:extLst>
      <p:ext uri="{BB962C8B-B14F-4D97-AF65-F5344CB8AC3E}">
        <p14:creationId xmlns:p14="http://schemas.microsoft.com/office/powerpoint/2010/main" val="1634739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D0F51EB-60FF-4432-ABEB-BE3B5FF8B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37286" y="2618428"/>
            <a:ext cx="5963503" cy="327992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pPr>
              <a:defRPr/>
            </a:pPr>
            <a:fld id="{07DB7618-D50C-4895-9B78-804D5A1380FB}" type="slidenum">
              <a:rPr lang="pt-BR" altLang="en-US" sz="1800" smtClean="0"/>
              <a:pPr>
                <a:defRPr/>
              </a:pPr>
              <a:t>14</a:t>
            </a:fld>
            <a:endParaRPr lang="pt-BR" altLang="en-US" sz="180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16815" y="1527996"/>
            <a:ext cx="8229600" cy="86409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4400" b="1" dirty="0"/>
              <a:t>Topologias de Rede</a:t>
            </a:r>
            <a:endParaRPr lang="pt-BR" sz="440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2BE73ACB-54E3-4FF7-8353-329E83197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08" y="158660"/>
            <a:ext cx="7950860" cy="1143000"/>
          </a:xfrm>
        </p:spPr>
        <p:txBody>
          <a:bodyPr>
            <a:noAutofit/>
          </a:bodyPr>
          <a:lstStyle/>
          <a:p>
            <a:r>
              <a:rPr lang="pt-BR" sz="3600" b="1" dirty="0"/>
              <a:t>2 – Revisão Comunicação de dados</a:t>
            </a:r>
          </a:p>
        </p:txBody>
      </p:sp>
      <p:sp>
        <p:nvSpPr>
          <p:cNvPr id="10" name="Espaço Reservado para Rodapé 7">
            <a:extLst>
              <a:ext uri="{FF2B5EF4-FFF2-40B4-BE49-F238E27FC236}">
                <a16:creationId xmlns:a16="http://schemas.microsoft.com/office/drawing/2014/main" id="{6DEDD64D-1F3B-4988-BEAC-3F9C98F73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44208" y="6362641"/>
            <a:ext cx="2520280" cy="476250"/>
          </a:xfrm>
        </p:spPr>
        <p:txBody>
          <a:bodyPr/>
          <a:lstStyle/>
          <a:p>
            <a:r>
              <a:rPr lang="pt-BR" dirty="0"/>
              <a:t>Redes de Computadores</a:t>
            </a:r>
          </a:p>
          <a:p>
            <a:r>
              <a:rPr lang="pt-BR" dirty="0"/>
              <a:t>Prof.  Rogério Diógenes</a:t>
            </a:r>
          </a:p>
        </p:txBody>
      </p:sp>
    </p:spTree>
    <p:extLst>
      <p:ext uri="{BB962C8B-B14F-4D97-AF65-F5344CB8AC3E}">
        <p14:creationId xmlns:p14="http://schemas.microsoft.com/office/powerpoint/2010/main" val="4129524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pPr>
              <a:defRPr/>
            </a:pPr>
            <a:fld id="{07DB7618-D50C-4895-9B78-804D5A1380FB}" type="slidenum">
              <a:rPr lang="pt-BR" altLang="en-US" sz="1800" smtClean="0"/>
              <a:pPr>
                <a:defRPr/>
              </a:pPr>
              <a:t>15</a:t>
            </a:fld>
            <a:endParaRPr lang="pt-BR" altLang="en-US" sz="180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Totalmente Conectado (</a:t>
            </a:r>
            <a:r>
              <a:rPr lang="pt-BR" dirty="0" err="1"/>
              <a:t>Mesh</a:t>
            </a:r>
            <a:r>
              <a:rPr lang="pt-BR" dirty="0"/>
              <a:t>)</a:t>
            </a:r>
          </a:p>
          <a:p>
            <a:endParaRPr lang="pt-BR" sz="2800" dirty="0"/>
          </a:p>
          <a:p>
            <a:r>
              <a:rPr lang="pt-BR" sz="2800" dirty="0"/>
              <a:t>Estrela (Star)</a:t>
            </a:r>
          </a:p>
          <a:p>
            <a:endParaRPr lang="pt-BR" sz="2800" dirty="0"/>
          </a:p>
          <a:p>
            <a:r>
              <a:rPr lang="pt-BR" sz="2800" dirty="0"/>
              <a:t>Barramento (Bus)</a:t>
            </a:r>
          </a:p>
          <a:p>
            <a:pPr lvl="1" algn="just"/>
            <a:endParaRPr lang="pt-BR" sz="2800" dirty="0"/>
          </a:p>
          <a:p>
            <a:r>
              <a:rPr lang="pt-BR" dirty="0"/>
              <a:t>Anel (</a:t>
            </a:r>
            <a:r>
              <a:rPr lang="pt-BR" dirty="0" err="1"/>
              <a:t>Ring</a:t>
            </a:r>
            <a:r>
              <a:rPr lang="pt-BR" dirty="0"/>
              <a:t>)</a:t>
            </a:r>
          </a:p>
        </p:txBody>
      </p:sp>
      <p:sp>
        <p:nvSpPr>
          <p:cNvPr id="6" name="Espaço Reservado para Rodapé 7">
            <a:extLst>
              <a:ext uri="{FF2B5EF4-FFF2-40B4-BE49-F238E27FC236}">
                <a16:creationId xmlns:a16="http://schemas.microsoft.com/office/drawing/2014/main" id="{88B2EA9D-8DCD-45CA-9118-4D7D4BEB0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44208" y="6362641"/>
            <a:ext cx="2520280" cy="476250"/>
          </a:xfrm>
        </p:spPr>
        <p:txBody>
          <a:bodyPr/>
          <a:lstStyle/>
          <a:p>
            <a:r>
              <a:rPr lang="pt-BR" dirty="0"/>
              <a:t>Redes de Computadores</a:t>
            </a:r>
          </a:p>
          <a:p>
            <a:r>
              <a:rPr lang="pt-BR" dirty="0"/>
              <a:t>Prof.  Rogério Diógenes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6615F32-F212-4470-814C-683DF4B53CFD}"/>
              </a:ext>
            </a:extLst>
          </p:cNvPr>
          <p:cNvSpPr txBox="1">
            <a:spLocks/>
          </p:cNvSpPr>
          <p:nvPr/>
        </p:nvSpPr>
        <p:spPr>
          <a:xfrm>
            <a:off x="1043608" y="158660"/>
            <a:ext cx="7950860" cy="1143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600" b="1" dirty="0"/>
              <a:t>2 – Topologias de Rede</a:t>
            </a:r>
          </a:p>
        </p:txBody>
      </p:sp>
    </p:spTree>
    <p:extLst>
      <p:ext uri="{BB962C8B-B14F-4D97-AF65-F5344CB8AC3E}">
        <p14:creationId xmlns:p14="http://schemas.microsoft.com/office/powerpoint/2010/main" val="61410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pPr>
              <a:defRPr/>
            </a:pPr>
            <a:fld id="{07DB7618-D50C-4895-9B78-804D5A1380FB}" type="slidenum">
              <a:rPr lang="pt-BR" altLang="en-US" sz="1800" smtClean="0"/>
              <a:pPr>
                <a:defRPr/>
              </a:pPr>
              <a:t>16</a:t>
            </a:fld>
            <a:endParaRPr lang="pt-BR" altLang="en-US" sz="180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Totalmente Conectado (</a:t>
            </a:r>
            <a:r>
              <a:rPr lang="pt-BR" dirty="0" err="1"/>
              <a:t>Mesh</a:t>
            </a:r>
            <a:r>
              <a:rPr lang="pt-BR" dirty="0"/>
              <a:t>)</a:t>
            </a:r>
          </a:p>
          <a:p>
            <a:endParaRPr lang="pt-BR" sz="2800" dirty="0"/>
          </a:p>
        </p:txBody>
      </p:sp>
      <p:sp>
        <p:nvSpPr>
          <p:cNvPr id="6" name="Espaço Reservado para Rodapé 7">
            <a:extLst>
              <a:ext uri="{FF2B5EF4-FFF2-40B4-BE49-F238E27FC236}">
                <a16:creationId xmlns:a16="http://schemas.microsoft.com/office/drawing/2014/main" id="{88B2EA9D-8DCD-45CA-9118-4D7D4BEB0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44208" y="6362641"/>
            <a:ext cx="2520280" cy="476250"/>
          </a:xfrm>
        </p:spPr>
        <p:txBody>
          <a:bodyPr/>
          <a:lstStyle/>
          <a:p>
            <a:r>
              <a:rPr lang="pt-BR" dirty="0"/>
              <a:t>Redes de Computadores</a:t>
            </a:r>
          </a:p>
          <a:p>
            <a:r>
              <a:rPr lang="pt-BR" dirty="0"/>
              <a:t>Prof.  Rogério Diógenes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6615F32-F212-4470-814C-683DF4B53CFD}"/>
              </a:ext>
            </a:extLst>
          </p:cNvPr>
          <p:cNvSpPr txBox="1">
            <a:spLocks/>
          </p:cNvSpPr>
          <p:nvPr/>
        </p:nvSpPr>
        <p:spPr>
          <a:xfrm>
            <a:off x="1043608" y="158660"/>
            <a:ext cx="7950860" cy="1143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600" b="1" dirty="0"/>
              <a:t>2 – Topologias de Rede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9217C2-A65A-45D6-9943-4516B1B6D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750" y="2492896"/>
            <a:ext cx="4854575" cy="36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1176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pPr>
              <a:defRPr/>
            </a:pPr>
            <a:fld id="{07DB7618-D50C-4895-9B78-804D5A1380FB}" type="slidenum">
              <a:rPr lang="pt-BR" altLang="en-US" sz="1800" smtClean="0"/>
              <a:pPr>
                <a:defRPr/>
              </a:pPr>
              <a:t>17</a:t>
            </a:fld>
            <a:endParaRPr lang="pt-BR" altLang="en-US" sz="180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Estrela</a:t>
            </a:r>
          </a:p>
          <a:p>
            <a:endParaRPr lang="pt-BR" sz="2800" dirty="0"/>
          </a:p>
        </p:txBody>
      </p:sp>
      <p:sp>
        <p:nvSpPr>
          <p:cNvPr id="6" name="Espaço Reservado para Rodapé 7">
            <a:extLst>
              <a:ext uri="{FF2B5EF4-FFF2-40B4-BE49-F238E27FC236}">
                <a16:creationId xmlns:a16="http://schemas.microsoft.com/office/drawing/2014/main" id="{88B2EA9D-8DCD-45CA-9118-4D7D4BEB0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44208" y="6362641"/>
            <a:ext cx="2520280" cy="476250"/>
          </a:xfrm>
        </p:spPr>
        <p:txBody>
          <a:bodyPr/>
          <a:lstStyle/>
          <a:p>
            <a:r>
              <a:rPr lang="pt-BR" dirty="0"/>
              <a:t>Redes de Computadores</a:t>
            </a:r>
          </a:p>
          <a:p>
            <a:r>
              <a:rPr lang="pt-BR" dirty="0"/>
              <a:t>Prof.  Rogério Diógenes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6615F32-F212-4470-814C-683DF4B53CFD}"/>
              </a:ext>
            </a:extLst>
          </p:cNvPr>
          <p:cNvSpPr txBox="1">
            <a:spLocks/>
          </p:cNvSpPr>
          <p:nvPr/>
        </p:nvSpPr>
        <p:spPr>
          <a:xfrm>
            <a:off x="1043608" y="158660"/>
            <a:ext cx="7950860" cy="1143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600" b="1" dirty="0"/>
              <a:t>2 – Topologias de Rede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C0DEA73F-3152-43EF-9AD6-BAA0B96F5E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0"/>
          <a:stretch/>
        </p:blipFill>
        <p:spPr bwMode="auto">
          <a:xfrm>
            <a:off x="2066288" y="2780928"/>
            <a:ext cx="5905500" cy="2859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35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pPr>
              <a:defRPr/>
            </a:pPr>
            <a:fld id="{07DB7618-D50C-4895-9B78-804D5A1380FB}" type="slidenum">
              <a:rPr lang="pt-BR" altLang="en-US" sz="1800" smtClean="0"/>
              <a:pPr>
                <a:defRPr/>
              </a:pPr>
              <a:t>18</a:t>
            </a:fld>
            <a:endParaRPr lang="pt-BR" altLang="en-US" sz="180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Barramento</a:t>
            </a:r>
          </a:p>
          <a:p>
            <a:endParaRPr lang="pt-BR" sz="2800" dirty="0"/>
          </a:p>
        </p:txBody>
      </p:sp>
      <p:sp>
        <p:nvSpPr>
          <p:cNvPr id="6" name="Espaço Reservado para Rodapé 7">
            <a:extLst>
              <a:ext uri="{FF2B5EF4-FFF2-40B4-BE49-F238E27FC236}">
                <a16:creationId xmlns:a16="http://schemas.microsoft.com/office/drawing/2014/main" id="{88B2EA9D-8DCD-45CA-9118-4D7D4BEB0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44208" y="6362641"/>
            <a:ext cx="2520280" cy="476250"/>
          </a:xfrm>
        </p:spPr>
        <p:txBody>
          <a:bodyPr/>
          <a:lstStyle/>
          <a:p>
            <a:r>
              <a:rPr lang="pt-BR" dirty="0"/>
              <a:t>Redes de Computadores</a:t>
            </a:r>
          </a:p>
          <a:p>
            <a:r>
              <a:rPr lang="pt-BR" dirty="0"/>
              <a:t>Prof.  Rogério Diógenes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6615F32-F212-4470-814C-683DF4B53CFD}"/>
              </a:ext>
            </a:extLst>
          </p:cNvPr>
          <p:cNvSpPr txBox="1">
            <a:spLocks/>
          </p:cNvSpPr>
          <p:nvPr/>
        </p:nvSpPr>
        <p:spPr>
          <a:xfrm>
            <a:off x="1043608" y="158660"/>
            <a:ext cx="7950860" cy="1143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600" b="1" dirty="0"/>
              <a:t>2 – Topologias de Rede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99CB7B6-D08A-4245-A146-BB33C71D6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564" y="2564904"/>
            <a:ext cx="6774167" cy="298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1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pPr>
              <a:defRPr/>
            </a:pPr>
            <a:fld id="{07DB7618-D50C-4895-9B78-804D5A1380FB}" type="slidenum">
              <a:rPr lang="pt-BR" altLang="en-US" sz="1800" smtClean="0"/>
              <a:pPr>
                <a:defRPr/>
              </a:pPr>
              <a:t>19</a:t>
            </a:fld>
            <a:endParaRPr lang="pt-BR" altLang="en-US" sz="180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Anel</a:t>
            </a:r>
          </a:p>
          <a:p>
            <a:endParaRPr lang="pt-BR" sz="2800" dirty="0"/>
          </a:p>
        </p:txBody>
      </p:sp>
      <p:sp>
        <p:nvSpPr>
          <p:cNvPr id="6" name="Espaço Reservado para Rodapé 7">
            <a:extLst>
              <a:ext uri="{FF2B5EF4-FFF2-40B4-BE49-F238E27FC236}">
                <a16:creationId xmlns:a16="http://schemas.microsoft.com/office/drawing/2014/main" id="{88B2EA9D-8DCD-45CA-9118-4D7D4BEB0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44208" y="6362641"/>
            <a:ext cx="2520280" cy="476250"/>
          </a:xfrm>
        </p:spPr>
        <p:txBody>
          <a:bodyPr/>
          <a:lstStyle/>
          <a:p>
            <a:r>
              <a:rPr lang="pt-BR" dirty="0"/>
              <a:t>Redes de Computadores</a:t>
            </a:r>
          </a:p>
          <a:p>
            <a:r>
              <a:rPr lang="pt-BR" dirty="0"/>
              <a:t>Prof.  Rogério Diógenes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6615F32-F212-4470-814C-683DF4B53CFD}"/>
              </a:ext>
            </a:extLst>
          </p:cNvPr>
          <p:cNvSpPr txBox="1">
            <a:spLocks/>
          </p:cNvSpPr>
          <p:nvPr/>
        </p:nvSpPr>
        <p:spPr>
          <a:xfrm>
            <a:off x="1043608" y="158660"/>
            <a:ext cx="7950860" cy="1143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600" b="1" dirty="0"/>
              <a:t>2 – Topologias de Rede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99CB7B6-D08A-4245-A146-BB33C71D6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300" y="2492896"/>
            <a:ext cx="6272696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95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75576" y="1331822"/>
            <a:ext cx="7818892" cy="4977498"/>
          </a:xfrm>
        </p:spPr>
        <p:txBody>
          <a:bodyPr>
            <a:normAutofit/>
          </a:bodyPr>
          <a:lstStyle/>
          <a:p>
            <a:r>
              <a:rPr lang="pt-BR" b="1" dirty="0"/>
              <a:t>Unidade I - Princípios de comunicação</a:t>
            </a:r>
            <a:endParaRPr lang="pt-BR" dirty="0"/>
          </a:p>
          <a:p>
            <a:pPr lvl="1"/>
            <a:r>
              <a:rPr lang="pt-BR" dirty="0"/>
              <a:t>Introdução</a:t>
            </a:r>
          </a:p>
          <a:p>
            <a:pPr lvl="1"/>
            <a:r>
              <a:rPr lang="pt-BR" dirty="0"/>
              <a:t>Evolução, história e conceitos básicos.</a:t>
            </a:r>
          </a:p>
          <a:p>
            <a:endParaRPr lang="pt-BR" b="1" dirty="0"/>
          </a:p>
          <a:p>
            <a:r>
              <a:rPr lang="pt-BR" b="1" dirty="0"/>
              <a:t>Unidade II -  Topologias</a:t>
            </a:r>
            <a:endParaRPr lang="pt-BR" dirty="0"/>
          </a:p>
          <a:p>
            <a:pPr lvl="1"/>
            <a:r>
              <a:rPr lang="pt-BR" dirty="0"/>
              <a:t>Estrela</a:t>
            </a:r>
          </a:p>
          <a:p>
            <a:pPr lvl="1"/>
            <a:r>
              <a:rPr lang="pt-BR" dirty="0"/>
              <a:t>Anel</a:t>
            </a:r>
          </a:p>
          <a:p>
            <a:pPr lvl="1"/>
            <a:r>
              <a:rPr lang="pt-BR" dirty="0"/>
              <a:t>Barra</a:t>
            </a:r>
          </a:p>
          <a:p>
            <a:pPr lvl="1"/>
            <a:r>
              <a:rPr lang="pt-BR" dirty="0"/>
              <a:t>Hubs e </a:t>
            </a:r>
            <a:r>
              <a:rPr lang="pt-BR" dirty="0" err="1"/>
              <a:t>Switchs</a:t>
            </a:r>
            <a:endParaRPr lang="pt-BR" dirty="0"/>
          </a:p>
          <a:p>
            <a:pPr algn="just"/>
            <a:endParaRPr lang="pt-BR" sz="2600" dirty="0"/>
          </a:p>
          <a:p>
            <a:pPr marL="82296" indent="0">
              <a:buNone/>
            </a:pPr>
            <a:endParaRPr lang="pt-BR" sz="2600" dirty="0"/>
          </a:p>
          <a:p>
            <a:pPr marL="82296" indent="0">
              <a:buNone/>
            </a:pPr>
            <a:endParaRPr lang="pt-BR" sz="2600" dirty="0"/>
          </a:p>
          <a:p>
            <a:pPr marL="82296" lvl="0" indent="0">
              <a:buNone/>
            </a:pPr>
            <a:endParaRPr lang="pt-BR" sz="2400" dirty="0"/>
          </a:p>
          <a:p>
            <a:pPr lvl="0"/>
            <a:endParaRPr lang="pt-BR" sz="2400" dirty="0"/>
          </a:p>
          <a:p>
            <a:pPr lvl="0"/>
            <a:endParaRPr lang="pt-BR" sz="24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158660"/>
            <a:ext cx="7950860" cy="1143000"/>
          </a:xfrm>
        </p:spPr>
        <p:txBody>
          <a:bodyPr>
            <a:noAutofit/>
          </a:bodyPr>
          <a:lstStyle/>
          <a:p>
            <a:r>
              <a:rPr lang="pt-BR" sz="3600" b="1" dirty="0"/>
              <a:t>PUD Disciplina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2</a:t>
            </a:fld>
            <a:endParaRPr lang="pt-BR" dirty="0"/>
          </a:p>
        </p:txBody>
      </p:sp>
      <p:sp>
        <p:nvSpPr>
          <p:cNvPr id="7" name="Espaço Reservado para Rodapé 7">
            <a:extLst>
              <a:ext uri="{FF2B5EF4-FFF2-40B4-BE49-F238E27FC236}">
                <a16:creationId xmlns:a16="http://schemas.microsoft.com/office/drawing/2014/main" id="{A47BC0A5-F609-4AEF-8C81-97185424C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44208" y="6362641"/>
            <a:ext cx="2520280" cy="476250"/>
          </a:xfrm>
        </p:spPr>
        <p:txBody>
          <a:bodyPr/>
          <a:lstStyle/>
          <a:p>
            <a:r>
              <a:rPr lang="pt-BR" dirty="0"/>
              <a:t>Redes de Computadores</a:t>
            </a:r>
          </a:p>
          <a:p>
            <a:r>
              <a:rPr lang="pt-BR" dirty="0"/>
              <a:t>Prof.  Rogério Diógenes</a:t>
            </a:r>
          </a:p>
        </p:txBody>
      </p:sp>
    </p:spTree>
    <p:extLst>
      <p:ext uri="{BB962C8B-B14F-4D97-AF65-F5344CB8AC3E}">
        <p14:creationId xmlns:p14="http://schemas.microsoft.com/office/powerpoint/2010/main" val="1092669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pPr>
              <a:defRPr/>
            </a:pPr>
            <a:fld id="{07DB7618-D50C-4895-9B78-804D5A1380FB}" type="slidenum">
              <a:rPr lang="pt-BR" altLang="en-US" sz="1800" smtClean="0"/>
              <a:pPr>
                <a:defRPr/>
              </a:pPr>
              <a:t>20</a:t>
            </a:fld>
            <a:endParaRPr lang="pt-BR" altLang="en-US" sz="180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Hubs e </a:t>
            </a:r>
            <a:r>
              <a:rPr lang="pt-BR" dirty="0" err="1"/>
              <a:t>Switchs</a:t>
            </a:r>
            <a:endParaRPr lang="pt-BR" dirty="0"/>
          </a:p>
          <a:p>
            <a:pPr lvl="1"/>
            <a:endParaRPr lang="pt-BR" dirty="0"/>
          </a:p>
          <a:p>
            <a:pPr lvl="1"/>
            <a:r>
              <a:rPr lang="pt-BR" dirty="0"/>
              <a:t>Hub</a:t>
            </a:r>
          </a:p>
          <a:p>
            <a:endParaRPr lang="pt-BR" sz="2800" dirty="0"/>
          </a:p>
        </p:txBody>
      </p:sp>
      <p:sp>
        <p:nvSpPr>
          <p:cNvPr id="6" name="Espaço Reservado para Rodapé 7">
            <a:extLst>
              <a:ext uri="{FF2B5EF4-FFF2-40B4-BE49-F238E27FC236}">
                <a16:creationId xmlns:a16="http://schemas.microsoft.com/office/drawing/2014/main" id="{88B2EA9D-8DCD-45CA-9118-4D7D4BEB0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44208" y="6362641"/>
            <a:ext cx="2520280" cy="476250"/>
          </a:xfrm>
        </p:spPr>
        <p:txBody>
          <a:bodyPr/>
          <a:lstStyle/>
          <a:p>
            <a:r>
              <a:rPr lang="pt-BR" dirty="0"/>
              <a:t>Redes de Computadores</a:t>
            </a:r>
          </a:p>
          <a:p>
            <a:r>
              <a:rPr lang="pt-BR" dirty="0"/>
              <a:t>Prof.  Rogério Diógenes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6615F32-F212-4470-814C-683DF4B53CFD}"/>
              </a:ext>
            </a:extLst>
          </p:cNvPr>
          <p:cNvSpPr txBox="1">
            <a:spLocks/>
          </p:cNvSpPr>
          <p:nvPr/>
        </p:nvSpPr>
        <p:spPr>
          <a:xfrm>
            <a:off x="1043608" y="158660"/>
            <a:ext cx="7950860" cy="1143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600" b="1" dirty="0"/>
              <a:t>2 – Topologias de Rede</a:t>
            </a:r>
          </a:p>
        </p:txBody>
      </p:sp>
      <p:pic>
        <p:nvPicPr>
          <p:cNvPr id="7" name="Imagem 6" descr="Uma imagem contendo captura de tela&#10;&#10;Descrição gerada com muito alta confiança">
            <a:extLst>
              <a:ext uri="{FF2B5EF4-FFF2-40B4-BE49-F238E27FC236}">
                <a16:creationId xmlns:a16="http://schemas.microsoft.com/office/drawing/2014/main" id="{4CF0D1EB-90CD-41CE-8875-27386621C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420888"/>
            <a:ext cx="4158208" cy="336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062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pPr>
              <a:defRPr/>
            </a:pPr>
            <a:fld id="{07DB7618-D50C-4895-9B78-804D5A1380FB}" type="slidenum">
              <a:rPr lang="pt-BR" altLang="en-US" sz="1800" smtClean="0"/>
              <a:pPr>
                <a:defRPr/>
              </a:pPr>
              <a:t>21</a:t>
            </a:fld>
            <a:endParaRPr lang="pt-BR" altLang="en-US" sz="180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Hubs e </a:t>
            </a:r>
            <a:r>
              <a:rPr lang="pt-BR" dirty="0" err="1"/>
              <a:t>Switchs</a:t>
            </a:r>
            <a:endParaRPr lang="pt-BR" dirty="0"/>
          </a:p>
          <a:p>
            <a:pPr lvl="1"/>
            <a:endParaRPr lang="pt-BR" dirty="0"/>
          </a:p>
          <a:p>
            <a:pPr lvl="1"/>
            <a:r>
              <a:rPr lang="pt-BR" dirty="0"/>
              <a:t>Switch</a:t>
            </a:r>
          </a:p>
          <a:p>
            <a:endParaRPr lang="pt-BR" sz="2800" dirty="0"/>
          </a:p>
        </p:txBody>
      </p:sp>
      <p:sp>
        <p:nvSpPr>
          <p:cNvPr id="6" name="Espaço Reservado para Rodapé 7">
            <a:extLst>
              <a:ext uri="{FF2B5EF4-FFF2-40B4-BE49-F238E27FC236}">
                <a16:creationId xmlns:a16="http://schemas.microsoft.com/office/drawing/2014/main" id="{88B2EA9D-8DCD-45CA-9118-4D7D4BEB0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44208" y="6362641"/>
            <a:ext cx="2520280" cy="476250"/>
          </a:xfrm>
        </p:spPr>
        <p:txBody>
          <a:bodyPr/>
          <a:lstStyle/>
          <a:p>
            <a:r>
              <a:rPr lang="pt-BR" dirty="0"/>
              <a:t>Redes de Computadores</a:t>
            </a:r>
          </a:p>
          <a:p>
            <a:r>
              <a:rPr lang="pt-BR" dirty="0"/>
              <a:t>Prof.  Rogério Diógenes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6615F32-F212-4470-814C-683DF4B53CFD}"/>
              </a:ext>
            </a:extLst>
          </p:cNvPr>
          <p:cNvSpPr txBox="1">
            <a:spLocks/>
          </p:cNvSpPr>
          <p:nvPr/>
        </p:nvSpPr>
        <p:spPr>
          <a:xfrm>
            <a:off x="1043608" y="158660"/>
            <a:ext cx="7950860" cy="1143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600" b="1" dirty="0"/>
              <a:t>2 – Topologias de Rede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CF0D1EB-90CD-41CE-8875-27386621C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420888"/>
            <a:ext cx="4158207" cy="3361218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F231747D-3BA4-4368-B4F7-00328429F668}"/>
              </a:ext>
            </a:extLst>
          </p:cNvPr>
          <p:cNvSpPr/>
          <p:nvPr/>
        </p:nvSpPr>
        <p:spPr>
          <a:xfrm>
            <a:off x="3851920" y="3717032"/>
            <a:ext cx="1584176" cy="504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C1F8315-B71E-403C-BC64-63D87B7C8871}"/>
              </a:ext>
            </a:extLst>
          </p:cNvPr>
          <p:cNvSpPr/>
          <p:nvPr/>
        </p:nvSpPr>
        <p:spPr>
          <a:xfrm>
            <a:off x="6202254" y="3669407"/>
            <a:ext cx="1584176" cy="199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118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pPr>
              <a:defRPr/>
            </a:pPr>
            <a:fld id="{07DB7618-D50C-4895-9B78-804D5A1380FB}" type="slidenum">
              <a:rPr lang="pt-BR" altLang="en-US" sz="1800" smtClean="0"/>
              <a:pPr>
                <a:defRPr/>
              </a:pPr>
              <a:t>22</a:t>
            </a:fld>
            <a:endParaRPr lang="pt-BR" altLang="en-US" sz="180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Qual topologia: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Hub -</a:t>
            </a:r>
            <a:endParaRPr lang="pt-BR" dirty="0">
              <a:solidFill>
                <a:srgbClr val="FF0000"/>
              </a:solidFill>
            </a:endParaRP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r>
              <a:rPr lang="pt-BR" dirty="0"/>
              <a:t>Switch – </a:t>
            </a:r>
            <a:endParaRPr lang="pt-BR" dirty="0">
              <a:solidFill>
                <a:srgbClr val="FF0000"/>
              </a:solidFill>
            </a:endParaRPr>
          </a:p>
          <a:p>
            <a:endParaRPr lang="pt-BR" sz="2800" dirty="0"/>
          </a:p>
        </p:txBody>
      </p:sp>
      <p:sp>
        <p:nvSpPr>
          <p:cNvPr id="6" name="Espaço Reservado para Rodapé 7">
            <a:extLst>
              <a:ext uri="{FF2B5EF4-FFF2-40B4-BE49-F238E27FC236}">
                <a16:creationId xmlns:a16="http://schemas.microsoft.com/office/drawing/2014/main" id="{88B2EA9D-8DCD-45CA-9118-4D7D4BEB0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44208" y="6362641"/>
            <a:ext cx="2520280" cy="476250"/>
          </a:xfrm>
        </p:spPr>
        <p:txBody>
          <a:bodyPr/>
          <a:lstStyle/>
          <a:p>
            <a:r>
              <a:rPr lang="pt-BR" dirty="0"/>
              <a:t>Redes de Computadores</a:t>
            </a:r>
          </a:p>
          <a:p>
            <a:r>
              <a:rPr lang="pt-BR" dirty="0"/>
              <a:t>Prof.  Rogério Diógenes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6615F32-F212-4470-814C-683DF4B53CFD}"/>
              </a:ext>
            </a:extLst>
          </p:cNvPr>
          <p:cNvSpPr txBox="1">
            <a:spLocks/>
          </p:cNvSpPr>
          <p:nvPr/>
        </p:nvSpPr>
        <p:spPr>
          <a:xfrm>
            <a:off x="1043608" y="158660"/>
            <a:ext cx="7950860" cy="1143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600" b="1" dirty="0"/>
              <a:t>2 – Topologias de Rede</a:t>
            </a:r>
          </a:p>
        </p:txBody>
      </p:sp>
    </p:spTree>
    <p:extLst>
      <p:ext uri="{BB962C8B-B14F-4D97-AF65-F5344CB8AC3E}">
        <p14:creationId xmlns:p14="http://schemas.microsoft.com/office/powerpoint/2010/main" val="419636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pPr>
              <a:defRPr/>
            </a:pPr>
            <a:fld id="{07DB7618-D50C-4895-9B78-804D5A1380FB}" type="slidenum">
              <a:rPr lang="pt-BR" altLang="en-US" sz="1800" smtClean="0"/>
              <a:pPr>
                <a:defRPr/>
              </a:pPr>
              <a:t>23</a:t>
            </a:fld>
            <a:endParaRPr lang="pt-BR" altLang="en-US" sz="180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Qual topologia: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Hub - </a:t>
            </a:r>
            <a:r>
              <a:rPr lang="pt-BR" dirty="0">
                <a:solidFill>
                  <a:srgbClr val="FF0000"/>
                </a:solidFill>
              </a:rPr>
              <a:t>Barramento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r>
              <a:rPr lang="pt-BR" dirty="0"/>
              <a:t>Switch – </a:t>
            </a:r>
            <a:r>
              <a:rPr lang="pt-BR" dirty="0">
                <a:solidFill>
                  <a:srgbClr val="FF0000"/>
                </a:solidFill>
              </a:rPr>
              <a:t>Estrela</a:t>
            </a:r>
          </a:p>
          <a:p>
            <a:endParaRPr lang="pt-BR" sz="2800" dirty="0"/>
          </a:p>
        </p:txBody>
      </p:sp>
      <p:sp>
        <p:nvSpPr>
          <p:cNvPr id="6" name="Espaço Reservado para Rodapé 7">
            <a:extLst>
              <a:ext uri="{FF2B5EF4-FFF2-40B4-BE49-F238E27FC236}">
                <a16:creationId xmlns:a16="http://schemas.microsoft.com/office/drawing/2014/main" id="{88B2EA9D-8DCD-45CA-9118-4D7D4BEB0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44208" y="6362641"/>
            <a:ext cx="2520280" cy="476250"/>
          </a:xfrm>
        </p:spPr>
        <p:txBody>
          <a:bodyPr/>
          <a:lstStyle/>
          <a:p>
            <a:r>
              <a:rPr lang="pt-BR" dirty="0"/>
              <a:t>Redes de Computadores</a:t>
            </a:r>
          </a:p>
          <a:p>
            <a:r>
              <a:rPr lang="pt-BR" dirty="0"/>
              <a:t>Prof.  Rogério Diógenes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6615F32-F212-4470-814C-683DF4B53CFD}"/>
              </a:ext>
            </a:extLst>
          </p:cNvPr>
          <p:cNvSpPr txBox="1">
            <a:spLocks/>
          </p:cNvSpPr>
          <p:nvPr/>
        </p:nvSpPr>
        <p:spPr>
          <a:xfrm>
            <a:off x="1043608" y="158660"/>
            <a:ext cx="7950860" cy="1143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600" b="1" dirty="0"/>
              <a:t>2 – Topologias de Rede</a:t>
            </a:r>
          </a:p>
        </p:txBody>
      </p:sp>
    </p:spTree>
    <p:extLst>
      <p:ext uri="{BB962C8B-B14F-4D97-AF65-F5344CB8AC3E}">
        <p14:creationId xmlns:p14="http://schemas.microsoft.com/office/powerpoint/2010/main" val="2661845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43608" y="1196752"/>
            <a:ext cx="7950860" cy="5400600"/>
          </a:xfrm>
        </p:spPr>
        <p:txBody>
          <a:bodyPr>
            <a:noAutofit/>
          </a:bodyPr>
          <a:lstStyle/>
          <a:p>
            <a:pPr marL="596646" indent="-51435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pt-BR" sz="2600" b="1" dirty="0">
                <a:solidFill>
                  <a:schemeClr val="bg1">
                    <a:lumMod val="75000"/>
                  </a:schemeClr>
                </a:solidFill>
              </a:rPr>
              <a:t>Revisão de comunicação de dados;</a:t>
            </a:r>
          </a:p>
          <a:p>
            <a:pPr marL="596646" indent="-51435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pt-BR" sz="2600" b="1" dirty="0"/>
              <a:t>Introdução a redes de computadores;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24</a:t>
            </a:fld>
            <a:endParaRPr lang="pt-BR" dirty="0"/>
          </a:p>
        </p:txBody>
      </p:sp>
      <p:sp>
        <p:nvSpPr>
          <p:cNvPr id="6" name="Espaço Reservado para Rodapé 7">
            <a:extLst>
              <a:ext uri="{FF2B5EF4-FFF2-40B4-BE49-F238E27FC236}">
                <a16:creationId xmlns:a16="http://schemas.microsoft.com/office/drawing/2014/main" id="{429B70E4-D759-4076-B5B2-DD8018EC5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44208" y="6362641"/>
            <a:ext cx="2520280" cy="476250"/>
          </a:xfrm>
        </p:spPr>
        <p:txBody>
          <a:bodyPr/>
          <a:lstStyle/>
          <a:p>
            <a:r>
              <a:rPr lang="pt-BR" dirty="0"/>
              <a:t>Redes de Computadores</a:t>
            </a:r>
          </a:p>
          <a:p>
            <a:r>
              <a:rPr lang="pt-BR" dirty="0"/>
              <a:t>Prof.  Rogério Diógenes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FE37A54-FE06-4F66-A83C-15BE5AF16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76" y="158660"/>
            <a:ext cx="7818892" cy="1143000"/>
          </a:xfrm>
        </p:spPr>
        <p:txBody>
          <a:bodyPr>
            <a:normAutofit/>
          </a:bodyPr>
          <a:lstStyle/>
          <a:p>
            <a:r>
              <a:rPr lang="pt-BR" sz="3600" b="1" u="sng" dirty="0"/>
              <a:t>Conteúdo</a:t>
            </a:r>
            <a:r>
              <a:rPr lang="pt-BR" sz="3600" b="1" dirty="0"/>
              <a:t> da aula de hoje</a:t>
            </a:r>
          </a:p>
        </p:txBody>
      </p:sp>
    </p:spTree>
    <p:extLst>
      <p:ext uri="{BB962C8B-B14F-4D97-AF65-F5344CB8AC3E}">
        <p14:creationId xmlns:p14="http://schemas.microsoft.com/office/powerpoint/2010/main" val="500447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75576" y="1331822"/>
            <a:ext cx="7818892" cy="4977498"/>
          </a:xfrm>
        </p:spPr>
        <p:txBody>
          <a:bodyPr>
            <a:normAutofit/>
          </a:bodyPr>
          <a:lstStyle/>
          <a:p>
            <a:r>
              <a:rPr lang="pt-BR" b="1" dirty="0"/>
              <a:t>O que é uma rede de computadores?</a:t>
            </a:r>
          </a:p>
          <a:p>
            <a:pPr marL="82296" indent="0" algn="just">
              <a:buNone/>
            </a:pPr>
            <a:endParaRPr lang="pt-BR" sz="2600" dirty="0"/>
          </a:p>
          <a:p>
            <a:pPr algn="just"/>
            <a:endParaRPr lang="pt-BR" sz="2600" dirty="0"/>
          </a:p>
          <a:p>
            <a:pPr algn="just"/>
            <a:endParaRPr lang="pt-BR" sz="2600" dirty="0"/>
          </a:p>
          <a:p>
            <a:pPr algn="just"/>
            <a:endParaRPr lang="pt-BR" sz="2600" dirty="0"/>
          </a:p>
          <a:p>
            <a:pPr algn="just"/>
            <a:r>
              <a:rPr lang="pt-BR" b="1" dirty="0"/>
              <a:t>O que é Internet?</a:t>
            </a:r>
          </a:p>
          <a:p>
            <a:pPr marL="82296" indent="0">
              <a:buNone/>
            </a:pPr>
            <a:endParaRPr lang="pt-BR" sz="2600" dirty="0"/>
          </a:p>
          <a:p>
            <a:pPr marL="82296" indent="0">
              <a:buNone/>
            </a:pPr>
            <a:endParaRPr lang="pt-BR" sz="2600" dirty="0"/>
          </a:p>
          <a:p>
            <a:pPr marL="82296" lvl="0" indent="0">
              <a:buNone/>
            </a:pPr>
            <a:endParaRPr lang="pt-BR" sz="2400" dirty="0"/>
          </a:p>
          <a:p>
            <a:pPr lvl="0"/>
            <a:endParaRPr lang="pt-BR" sz="2400" dirty="0"/>
          </a:p>
          <a:p>
            <a:pPr lvl="0"/>
            <a:endParaRPr lang="pt-BR" sz="24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158660"/>
            <a:ext cx="7950860" cy="1143000"/>
          </a:xfrm>
        </p:spPr>
        <p:txBody>
          <a:bodyPr>
            <a:noAutofit/>
          </a:bodyPr>
          <a:lstStyle/>
          <a:p>
            <a:r>
              <a:rPr lang="pt-BR" sz="3200" b="1" dirty="0"/>
              <a:t>2 – Introdução a redes de computadores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25</a:t>
            </a:fld>
            <a:endParaRPr lang="pt-BR" dirty="0"/>
          </a:p>
        </p:txBody>
      </p:sp>
      <p:sp>
        <p:nvSpPr>
          <p:cNvPr id="7" name="Espaço Reservado para Rodapé 7">
            <a:extLst>
              <a:ext uri="{FF2B5EF4-FFF2-40B4-BE49-F238E27FC236}">
                <a16:creationId xmlns:a16="http://schemas.microsoft.com/office/drawing/2014/main" id="{A47BC0A5-F609-4AEF-8C81-97185424C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44208" y="6362641"/>
            <a:ext cx="2520280" cy="476250"/>
          </a:xfrm>
        </p:spPr>
        <p:txBody>
          <a:bodyPr/>
          <a:lstStyle/>
          <a:p>
            <a:r>
              <a:rPr lang="pt-BR" dirty="0"/>
              <a:t>Redes de Computadores</a:t>
            </a:r>
          </a:p>
          <a:p>
            <a:r>
              <a:rPr lang="pt-BR" dirty="0"/>
              <a:t>Prof.  Rogério Diógenes</a:t>
            </a:r>
          </a:p>
        </p:txBody>
      </p:sp>
    </p:spTree>
    <p:extLst>
      <p:ext uri="{BB962C8B-B14F-4D97-AF65-F5344CB8AC3E}">
        <p14:creationId xmlns:p14="http://schemas.microsoft.com/office/powerpoint/2010/main" val="3613921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ço Reservado para Conteúdo 10" descr="Uma imagem contendo vestindo, chapéu, pessoa, homem&#10;&#10;Descrição gerada com muito alta confiança">
            <a:extLst>
              <a:ext uri="{FF2B5EF4-FFF2-40B4-BE49-F238E27FC236}">
                <a16:creationId xmlns:a16="http://schemas.microsoft.com/office/drawing/2014/main" id="{D9DD1370-949D-47D5-9A57-91FEBED976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2696" y="0"/>
            <a:ext cx="11452342" cy="6858000"/>
          </a:xfrm>
        </p:spPr>
      </p:pic>
    </p:spTree>
    <p:extLst>
      <p:ext uri="{BB962C8B-B14F-4D97-AF65-F5344CB8AC3E}">
        <p14:creationId xmlns:p14="http://schemas.microsoft.com/office/powerpoint/2010/main" val="16139409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75576" y="1331822"/>
            <a:ext cx="7818892" cy="4977498"/>
          </a:xfrm>
        </p:spPr>
        <p:txBody>
          <a:bodyPr>
            <a:normAutofit/>
          </a:bodyPr>
          <a:lstStyle/>
          <a:p>
            <a:r>
              <a:rPr lang="pt-BR" b="1" dirty="0"/>
              <a:t>O que é uma rede de computadores?</a:t>
            </a:r>
          </a:p>
          <a:p>
            <a:pPr marL="82296" indent="0" algn="just">
              <a:buNone/>
            </a:pPr>
            <a:endParaRPr lang="pt-BR" sz="2600" dirty="0"/>
          </a:p>
          <a:p>
            <a:pPr algn="just"/>
            <a:endParaRPr lang="pt-BR" sz="2600" dirty="0"/>
          </a:p>
          <a:p>
            <a:pPr algn="just"/>
            <a:endParaRPr lang="pt-BR" sz="2600" dirty="0"/>
          </a:p>
          <a:p>
            <a:pPr algn="just"/>
            <a:endParaRPr lang="pt-BR" sz="2600" dirty="0"/>
          </a:p>
          <a:p>
            <a:pPr algn="just"/>
            <a:r>
              <a:rPr lang="pt-BR" b="1" dirty="0"/>
              <a:t>O que é Internet?</a:t>
            </a:r>
          </a:p>
          <a:p>
            <a:pPr marL="82296" indent="0">
              <a:buNone/>
            </a:pPr>
            <a:endParaRPr lang="pt-BR" sz="2600" dirty="0"/>
          </a:p>
          <a:p>
            <a:pPr marL="82296" indent="0">
              <a:buNone/>
            </a:pPr>
            <a:endParaRPr lang="pt-BR" sz="2600" dirty="0"/>
          </a:p>
          <a:p>
            <a:pPr marL="82296" lvl="0" indent="0">
              <a:buNone/>
            </a:pPr>
            <a:endParaRPr lang="pt-BR" sz="2400" dirty="0"/>
          </a:p>
          <a:p>
            <a:pPr lvl="0"/>
            <a:endParaRPr lang="pt-BR" sz="2400" dirty="0"/>
          </a:p>
          <a:p>
            <a:pPr lvl="0"/>
            <a:endParaRPr lang="pt-BR" sz="24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158660"/>
            <a:ext cx="7950860" cy="1143000"/>
          </a:xfrm>
        </p:spPr>
        <p:txBody>
          <a:bodyPr>
            <a:noAutofit/>
          </a:bodyPr>
          <a:lstStyle/>
          <a:p>
            <a:r>
              <a:rPr lang="pt-BR" sz="3200" b="1" dirty="0"/>
              <a:t>2 – Introdução a redes de computadores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27</a:t>
            </a:fld>
            <a:endParaRPr lang="pt-BR" dirty="0"/>
          </a:p>
        </p:txBody>
      </p:sp>
      <p:sp>
        <p:nvSpPr>
          <p:cNvPr id="7" name="Espaço Reservado para Rodapé 7">
            <a:extLst>
              <a:ext uri="{FF2B5EF4-FFF2-40B4-BE49-F238E27FC236}">
                <a16:creationId xmlns:a16="http://schemas.microsoft.com/office/drawing/2014/main" id="{A47BC0A5-F609-4AEF-8C81-97185424C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44208" y="6362641"/>
            <a:ext cx="2520280" cy="476250"/>
          </a:xfrm>
        </p:spPr>
        <p:txBody>
          <a:bodyPr/>
          <a:lstStyle/>
          <a:p>
            <a:r>
              <a:rPr lang="pt-BR" dirty="0"/>
              <a:t>Redes de Computadores</a:t>
            </a:r>
          </a:p>
          <a:p>
            <a:r>
              <a:rPr lang="pt-BR" dirty="0"/>
              <a:t>Prof.  Rogério Diógenes</a:t>
            </a:r>
          </a:p>
        </p:txBody>
      </p:sp>
    </p:spTree>
    <p:extLst>
      <p:ext uri="{BB962C8B-B14F-4D97-AF65-F5344CB8AC3E}">
        <p14:creationId xmlns:p14="http://schemas.microsoft.com/office/powerpoint/2010/main" val="43644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75576" y="1331822"/>
            <a:ext cx="7818892" cy="4977498"/>
          </a:xfrm>
        </p:spPr>
        <p:txBody>
          <a:bodyPr>
            <a:normAutofit/>
          </a:bodyPr>
          <a:lstStyle/>
          <a:p>
            <a:r>
              <a:rPr lang="pt-BR" b="1" dirty="0"/>
              <a:t>O que é uma rede de computadores?</a:t>
            </a:r>
          </a:p>
          <a:p>
            <a:pPr lvl="1" algn="just"/>
            <a:r>
              <a:rPr lang="pt-BR" sz="2200" dirty="0"/>
              <a:t>Uma rede de computadores é a conexão de dois ou mais computadores para permitir o </a:t>
            </a:r>
            <a:r>
              <a:rPr lang="pt-BR" sz="2200" b="1" dirty="0">
                <a:solidFill>
                  <a:srgbClr val="FF0000"/>
                </a:solidFill>
              </a:rPr>
              <a:t>compartilhamento</a:t>
            </a:r>
            <a:r>
              <a:rPr lang="pt-BR" sz="2200" dirty="0"/>
              <a:t> de recurso e a troca de informações entre as máquinas.</a:t>
            </a:r>
          </a:p>
          <a:p>
            <a:pPr lvl="1" algn="just"/>
            <a:r>
              <a:rPr lang="pt-BR" sz="2200" dirty="0" err="1"/>
              <a:t>Ex</a:t>
            </a:r>
            <a:r>
              <a:rPr lang="pt-BR" sz="2200" dirty="0"/>
              <a:t>: Uma rede interligando vários computadores no Campus Boa Viagem.</a:t>
            </a:r>
          </a:p>
          <a:p>
            <a:pPr marL="82296" indent="0" algn="just">
              <a:buNone/>
            </a:pPr>
            <a:endParaRPr lang="pt-BR" sz="2600" dirty="0"/>
          </a:p>
          <a:p>
            <a:pPr algn="just"/>
            <a:r>
              <a:rPr lang="pt-BR" b="1" dirty="0"/>
              <a:t>O que é Internet?</a:t>
            </a:r>
          </a:p>
          <a:p>
            <a:pPr lvl="1" algn="just"/>
            <a:r>
              <a:rPr lang="pt-BR" dirty="0"/>
              <a:t>É a rede mundial de computadores que interliga </a:t>
            </a:r>
            <a:r>
              <a:rPr lang="pt-BR" b="1" dirty="0">
                <a:solidFill>
                  <a:srgbClr val="FF0000"/>
                </a:solidFill>
              </a:rPr>
              <a:t>bilhões</a:t>
            </a:r>
            <a:r>
              <a:rPr lang="pt-BR" dirty="0"/>
              <a:t> de dispositivos espalhados ao redor do mundo.</a:t>
            </a:r>
          </a:p>
          <a:p>
            <a:pPr marL="82296" indent="0">
              <a:buNone/>
            </a:pPr>
            <a:endParaRPr lang="pt-BR" sz="2600" dirty="0"/>
          </a:p>
          <a:p>
            <a:pPr marL="82296" indent="0">
              <a:buNone/>
            </a:pPr>
            <a:endParaRPr lang="pt-BR" sz="2600" dirty="0"/>
          </a:p>
          <a:p>
            <a:pPr marL="82296" lvl="0" indent="0">
              <a:buNone/>
            </a:pPr>
            <a:endParaRPr lang="pt-BR" sz="2400" dirty="0"/>
          </a:p>
          <a:p>
            <a:pPr lvl="0"/>
            <a:endParaRPr lang="pt-BR" sz="2400" dirty="0"/>
          </a:p>
          <a:p>
            <a:pPr lvl="0"/>
            <a:endParaRPr lang="pt-BR" sz="24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158660"/>
            <a:ext cx="7950860" cy="1143000"/>
          </a:xfrm>
        </p:spPr>
        <p:txBody>
          <a:bodyPr>
            <a:noAutofit/>
          </a:bodyPr>
          <a:lstStyle/>
          <a:p>
            <a:r>
              <a:rPr lang="pt-BR" sz="3200" b="1" dirty="0"/>
              <a:t>2 – Introdução a redes de computadores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28</a:t>
            </a:fld>
            <a:endParaRPr lang="pt-BR" dirty="0"/>
          </a:p>
        </p:txBody>
      </p:sp>
      <p:sp>
        <p:nvSpPr>
          <p:cNvPr id="7" name="Espaço Reservado para Rodapé 7">
            <a:extLst>
              <a:ext uri="{FF2B5EF4-FFF2-40B4-BE49-F238E27FC236}">
                <a16:creationId xmlns:a16="http://schemas.microsoft.com/office/drawing/2014/main" id="{A47BC0A5-F609-4AEF-8C81-97185424C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44208" y="6362641"/>
            <a:ext cx="2520280" cy="476250"/>
          </a:xfrm>
        </p:spPr>
        <p:txBody>
          <a:bodyPr/>
          <a:lstStyle/>
          <a:p>
            <a:r>
              <a:rPr lang="pt-BR" dirty="0"/>
              <a:t>Redes de Computadores</a:t>
            </a:r>
          </a:p>
          <a:p>
            <a:r>
              <a:rPr lang="pt-BR" dirty="0"/>
              <a:t>Prof.  Rogério Diógenes</a:t>
            </a:r>
          </a:p>
        </p:txBody>
      </p:sp>
    </p:spTree>
    <p:extLst>
      <p:ext uri="{BB962C8B-B14F-4D97-AF65-F5344CB8AC3E}">
        <p14:creationId xmlns:p14="http://schemas.microsoft.com/office/powerpoint/2010/main" val="3978001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75576" y="1331822"/>
            <a:ext cx="7818892" cy="4977498"/>
          </a:xfrm>
        </p:spPr>
        <p:txBody>
          <a:bodyPr>
            <a:normAutofit/>
          </a:bodyPr>
          <a:lstStyle/>
          <a:p>
            <a:pPr algn="just"/>
            <a:r>
              <a:rPr lang="pt-BR" b="1" dirty="0"/>
              <a:t>O que é Internet?</a:t>
            </a:r>
          </a:p>
          <a:p>
            <a:pPr lvl="1" algn="just"/>
            <a:r>
              <a:rPr lang="pt-BR" dirty="0"/>
              <a:t>Um dos mais complexos sistema de engenharia que já foi feito;</a:t>
            </a:r>
          </a:p>
          <a:p>
            <a:pPr lvl="1" algn="just"/>
            <a:endParaRPr lang="pt-BR" dirty="0"/>
          </a:p>
          <a:p>
            <a:pPr lvl="1" algn="just"/>
            <a:r>
              <a:rPr lang="pt-BR" dirty="0"/>
              <a:t>1960 os mainframes eram dispositivos isolados</a:t>
            </a:r>
          </a:p>
          <a:p>
            <a:pPr lvl="2" algn="just"/>
            <a:r>
              <a:rPr lang="pt-BR" dirty="0"/>
              <a:t>Departamento de Defesa dos Estados Unidos queria compartilhar dados de diferentes grupos de pesquisa;</a:t>
            </a:r>
          </a:p>
          <a:p>
            <a:pPr lvl="2" algn="just"/>
            <a:r>
              <a:rPr lang="pt-BR" dirty="0"/>
              <a:t>1967 a Arpa apresentou a </a:t>
            </a:r>
            <a:r>
              <a:rPr lang="pt-BR" b="1" dirty="0" err="1"/>
              <a:t>Arpanet</a:t>
            </a:r>
            <a:r>
              <a:rPr lang="pt-BR" b="1" dirty="0"/>
              <a:t>;</a:t>
            </a:r>
          </a:p>
          <a:p>
            <a:pPr lvl="2" algn="just"/>
            <a:r>
              <a:rPr lang="pt-BR" b="1" dirty="0"/>
              <a:t>1969 </a:t>
            </a:r>
            <a:r>
              <a:rPr lang="pt-BR" dirty="0"/>
              <a:t>a </a:t>
            </a:r>
            <a:r>
              <a:rPr lang="pt-BR" dirty="0" err="1"/>
              <a:t>Arpanet</a:t>
            </a:r>
            <a:r>
              <a:rPr lang="pt-BR" dirty="0"/>
              <a:t> já era uma realidade;</a:t>
            </a:r>
          </a:p>
          <a:p>
            <a:pPr marL="82296" indent="0">
              <a:buNone/>
            </a:pPr>
            <a:endParaRPr lang="pt-BR" sz="2600" dirty="0"/>
          </a:p>
          <a:p>
            <a:pPr marL="82296" indent="0">
              <a:buNone/>
            </a:pPr>
            <a:endParaRPr lang="pt-BR" sz="2600" dirty="0"/>
          </a:p>
          <a:p>
            <a:pPr marL="82296" lvl="0" indent="0">
              <a:buNone/>
            </a:pPr>
            <a:endParaRPr lang="pt-BR" sz="2400" dirty="0"/>
          </a:p>
          <a:p>
            <a:pPr lvl="0"/>
            <a:endParaRPr lang="pt-BR" sz="2400" dirty="0"/>
          </a:p>
          <a:p>
            <a:pPr lvl="0"/>
            <a:endParaRPr lang="pt-BR" sz="24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158660"/>
            <a:ext cx="7950860" cy="1143000"/>
          </a:xfrm>
        </p:spPr>
        <p:txBody>
          <a:bodyPr>
            <a:noAutofit/>
          </a:bodyPr>
          <a:lstStyle/>
          <a:p>
            <a:r>
              <a:rPr lang="pt-BR" sz="3200" b="1" dirty="0"/>
              <a:t>2 – Introdução a redes de computadores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29</a:t>
            </a:fld>
            <a:endParaRPr lang="pt-BR" dirty="0"/>
          </a:p>
        </p:txBody>
      </p:sp>
      <p:sp>
        <p:nvSpPr>
          <p:cNvPr id="7" name="Espaço Reservado para Rodapé 7">
            <a:extLst>
              <a:ext uri="{FF2B5EF4-FFF2-40B4-BE49-F238E27FC236}">
                <a16:creationId xmlns:a16="http://schemas.microsoft.com/office/drawing/2014/main" id="{A47BC0A5-F609-4AEF-8C81-97185424C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44208" y="6362641"/>
            <a:ext cx="2520280" cy="476250"/>
          </a:xfrm>
        </p:spPr>
        <p:txBody>
          <a:bodyPr/>
          <a:lstStyle/>
          <a:p>
            <a:r>
              <a:rPr lang="pt-BR" dirty="0"/>
              <a:t>Redes de Computadores</a:t>
            </a:r>
          </a:p>
          <a:p>
            <a:r>
              <a:rPr lang="pt-BR" dirty="0"/>
              <a:t>Prof.  Rogério Diógenes</a:t>
            </a:r>
          </a:p>
        </p:txBody>
      </p:sp>
    </p:spTree>
    <p:extLst>
      <p:ext uri="{BB962C8B-B14F-4D97-AF65-F5344CB8AC3E}">
        <p14:creationId xmlns:p14="http://schemas.microsoft.com/office/powerpoint/2010/main" val="2941668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43608" y="1196752"/>
            <a:ext cx="7950860" cy="5400600"/>
          </a:xfrm>
        </p:spPr>
        <p:txBody>
          <a:bodyPr>
            <a:noAutofit/>
          </a:bodyPr>
          <a:lstStyle/>
          <a:p>
            <a:pPr marL="596646" indent="-51435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pt-BR" sz="2600" b="1" dirty="0"/>
              <a:t>Revisão de comunicação de dados;</a:t>
            </a:r>
          </a:p>
          <a:p>
            <a:pPr marL="596646" indent="-51435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pt-BR" sz="2600" b="1" dirty="0"/>
              <a:t>Introdução a redes de computadores;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3</a:t>
            </a:fld>
            <a:endParaRPr lang="pt-BR" dirty="0"/>
          </a:p>
        </p:txBody>
      </p:sp>
      <p:sp>
        <p:nvSpPr>
          <p:cNvPr id="6" name="Espaço Reservado para Rodapé 7">
            <a:extLst>
              <a:ext uri="{FF2B5EF4-FFF2-40B4-BE49-F238E27FC236}">
                <a16:creationId xmlns:a16="http://schemas.microsoft.com/office/drawing/2014/main" id="{429B70E4-D759-4076-B5B2-DD8018EC5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44208" y="6362641"/>
            <a:ext cx="2520280" cy="476250"/>
          </a:xfrm>
        </p:spPr>
        <p:txBody>
          <a:bodyPr/>
          <a:lstStyle/>
          <a:p>
            <a:r>
              <a:rPr lang="pt-BR" dirty="0"/>
              <a:t>Redes de Computadores</a:t>
            </a:r>
          </a:p>
          <a:p>
            <a:r>
              <a:rPr lang="pt-BR" dirty="0"/>
              <a:t>Prof.  Rogério Diógenes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FE37A54-FE06-4F66-A83C-15BE5AF16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76" y="158660"/>
            <a:ext cx="7818892" cy="1143000"/>
          </a:xfrm>
        </p:spPr>
        <p:txBody>
          <a:bodyPr>
            <a:normAutofit/>
          </a:bodyPr>
          <a:lstStyle/>
          <a:p>
            <a:r>
              <a:rPr lang="pt-BR" sz="3600" b="1" u="sng" dirty="0"/>
              <a:t>Conteúdo</a:t>
            </a:r>
            <a:r>
              <a:rPr lang="pt-BR" sz="3600" b="1" dirty="0"/>
              <a:t> da aula de hoje</a:t>
            </a:r>
          </a:p>
        </p:txBody>
      </p:sp>
    </p:spTree>
    <p:extLst>
      <p:ext uri="{BB962C8B-B14F-4D97-AF65-F5344CB8AC3E}">
        <p14:creationId xmlns:p14="http://schemas.microsoft.com/office/powerpoint/2010/main" val="1821610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75576" y="1331822"/>
            <a:ext cx="7818892" cy="4977498"/>
          </a:xfrm>
        </p:spPr>
        <p:txBody>
          <a:bodyPr>
            <a:normAutofit/>
          </a:bodyPr>
          <a:lstStyle/>
          <a:p>
            <a:pPr algn="just"/>
            <a:r>
              <a:rPr lang="pt-BR" b="1" dirty="0"/>
              <a:t>Internet hoje em dia</a:t>
            </a:r>
          </a:p>
          <a:p>
            <a:pPr lvl="1" algn="just"/>
            <a:endParaRPr lang="pt-BR" dirty="0"/>
          </a:p>
          <a:p>
            <a:pPr lvl="1" algn="just"/>
            <a:r>
              <a:rPr lang="pt-BR" dirty="0"/>
              <a:t>Composta por várias redes locais e remotas;</a:t>
            </a:r>
          </a:p>
          <a:p>
            <a:pPr lvl="1" algn="just"/>
            <a:endParaRPr lang="pt-BR" dirty="0"/>
          </a:p>
          <a:p>
            <a:pPr lvl="1" algn="just"/>
            <a:endParaRPr lang="pt-BR" dirty="0"/>
          </a:p>
          <a:p>
            <a:pPr lvl="1" algn="just"/>
            <a:r>
              <a:rPr lang="pt-BR" dirty="0"/>
              <a:t>Difícil ter representação precisa da Internet</a:t>
            </a:r>
          </a:p>
          <a:p>
            <a:pPr lvl="2" algn="just"/>
            <a:r>
              <a:rPr lang="pt-BR" dirty="0"/>
              <a:t>A internet está em contínua mutação!</a:t>
            </a:r>
          </a:p>
          <a:p>
            <a:pPr marL="82296" indent="0">
              <a:buNone/>
            </a:pPr>
            <a:endParaRPr lang="pt-BR" sz="2600" dirty="0"/>
          </a:p>
          <a:p>
            <a:pPr marL="82296" indent="0">
              <a:buNone/>
            </a:pPr>
            <a:endParaRPr lang="pt-BR" sz="2600" dirty="0"/>
          </a:p>
          <a:p>
            <a:pPr marL="82296" lvl="0" indent="0">
              <a:buNone/>
            </a:pPr>
            <a:endParaRPr lang="pt-BR" sz="2400" dirty="0"/>
          </a:p>
          <a:p>
            <a:pPr lvl="0"/>
            <a:endParaRPr lang="pt-BR" sz="2400" dirty="0"/>
          </a:p>
          <a:p>
            <a:pPr lvl="0"/>
            <a:endParaRPr lang="pt-BR" sz="24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158660"/>
            <a:ext cx="7950860" cy="1143000"/>
          </a:xfrm>
        </p:spPr>
        <p:txBody>
          <a:bodyPr>
            <a:noAutofit/>
          </a:bodyPr>
          <a:lstStyle/>
          <a:p>
            <a:r>
              <a:rPr lang="pt-BR" sz="3200" b="1" dirty="0"/>
              <a:t>2 – Introdução a redes de computadores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30</a:t>
            </a:fld>
            <a:endParaRPr lang="pt-BR" dirty="0"/>
          </a:p>
        </p:txBody>
      </p:sp>
      <p:sp>
        <p:nvSpPr>
          <p:cNvPr id="7" name="Espaço Reservado para Rodapé 7">
            <a:extLst>
              <a:ext uri="{FF2B5EF4-FFF2-40B4-BE49-F238E27FC236}">
                <a16:creationId xmlns:a16="http://schemas.microsoft.com/office/drawing/2014/main" id="{A47BC0A5-F609-4AEF-8C81-97185424C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44208" y="6362641"/>
            <a:ext cx="2520280" cy="476250"/>
          </a:xfrm>
        </p:spPr>
        <p:txBody>
          <a:bodyPr/>
          <a:lstStyle/>
          <a:p>
            <a:r>
              <a:rPr lang="pt-BR" dirty="0"/>
              <a:t>Redes de Computadores</a:t>
            </a:r>
          </a:p>
          <a:p>
            <a:r>
              <a:rPr lang="pt-BR" dirty="0"/>
              <a:t>Prof.  Rogério Diógenes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DEE59B7-E20A-4D46-869F-3CCC5DD07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4886072"/>
            <a:ext cx="2458963" cy="140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3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75576" y="1331822"/>
            <a:ext cx="7818892" cy="4977498"/>
          </a:xfrm>
        </p:spPr>
        <p:txBody>
          <a:bodyPr>
            <a:normAutofit/>
          </a:bodyPr>
          <a:lstStyle/>
          <a:p>
            <a:pPr marL="82296" indent="0">
              <a:buNone/>
            </a:pPr>
            <a:endParaRPr lang="pt-BR" sz="2600" dirty="0"/>
          </a:p>
          <a:p>
            <a:pPr marL="82296" indent="0">
              <a:buNone/>
            </a:pPr>
            <a:endParaRPr lang="pt-BR" sz="2600" dirty="0"/>
          </a:p>
          <a:p>
            <a:pPr marL="82296" lvl="0" indent="0">
              <a:buNone/>
            </a:pPr>
            <a:endParaRPr lang="pt-BR" sz="2400" dirty="0"/>
          </a:p>
          <a:p>
            <a:pPr lvl="0"/>
            <a:endParaRPr lang="pt-BR" sz="2400" dirty="0"/>
          </a:p>
          <a:p>
            <a:pPr lvl="0"/>
            <a:endParaRPr lang="pt-BR" sz="24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158660"/>
            <a:ext cx="7950860" cy="1143000"/>
          </a:xfrm>
        </p:spPr>
        <p:txBody>
          <a:bodyPr>
            <a:noAutofit/>
          </a:bodyPr>
          <a:lstStyle/>
          <a:p>
            <a:r>
              <a:rPr lang="pt-BR" sz="3200" b="1" dirty="0"/>
              <a:t>2 – O que é a Internet?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31</a:t>
            </a:fld>
            <a:endParaRPr lang="pt-BR" dirty="0"/>
          </a:p>
        </p:txBody>
      </p:sp>
      <p:sp>
        <p:nvSpPr>
          <p:cNvPr id="7" name="Espaço Reservado para Rodapé 7">
            <a:extLst>
              <a:ext uri="{FF2B5EF4-FFF2-40B4-BE49-F238E27FC236}">
                <a16:creationId xmlns:a16="http://schemas.microsoft.com/office/drawing/2014/main" id="{A47BC0A5-F609-4AEF-8C81-97185424C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44208" y="6362641"/>
            <a:ext cx="2520280" cy="476250"/>
          </a:xfrm>
        </p:spPr>
        <p:txBody>
          <a:bodyPr/>
          <a:lstStyle/>
          <a:p>
            <a:r>
              <a:rPr lang="pt-BR" dirty="0"/>
              <a:t>Redes de Computadores</a:t>
            </a:r>
          </a:p>
          <a:p>
            <a:r>
              <a:rPr lang="pt-BR" dirty="0"/>
              <a:t>Prof.  Rogério Diógenes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81F5F33-064B-4A37-A412-03E3DD0B0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951" y="1192271"/>
            <a:ext cx="4101082" cy="5507069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675DC270-BA17-440F-B018-C99140D86675}"/>
              </a:ext>
            </a:extLst>
          </p:cNvPr>
          <p:cNvSpPr txBox="1">
            <a:spLocks/>
          </p:cNvSpPr>
          <p:nvPr/>
        </p:nvSpPr>
        <p:spPr>
          <a:xfrm>
            <a:off x="5452094" y="1300544"/>
            <a:ext cx="3368378" cy="476251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pt-BR" sz="2000" b="1" dirty="0"/>
              <a:t>Alguns componentes: </a:t>
            </a:r>
            <a:endParaRPr lang="pt-BR" sz="2000" dirty="0"/>
          </a:p>
          <a:p>
            <a:pPr marL="82296" indent="0">
              <a:buFont typeface="Wingdings 2"/>
              <a:buNone/>
            </a:pPr>
            <a:endParaRPr lang="pt-BR" sz="2600" dirty="0"/>
          </a:p>
          <a:p>
            <a:pPr marL="82296" indent="0">
              <a:buFont typeface="Wingdings 2"/>
              <a:buNone/>
            </a:pPr>
            <a:endParaRPr lang="pt-BR" sz="2400" dirty="0"/>
          </a:p>
          <a:p>
            <a:endParaRPr lang="pt-BR" sz="2400" dirty="0"/>
          </a:p>
          <a:p>
            <a:endParaRPr lang="pt-BR" sz="24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7E21D79-C2D8-4828-BAC2-74B4A3672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116" y="1994637"/>
            <a:ext cx="2967000" cy="15714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75B98C-4E98-4E53-804A-DA24AFC80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510" y="3619358"/>
            <a:ext cx="3827338" cy="124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6728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75576" y="1331822"/>
            <a:ext cx="7818892" cy="4977498"/>
          </a:xfrm>
        </p:spPr>
        <p:txBody>
          <a:bodyPr>
            <a:normAutofit/>
          </a:bodyPr>
          <a:lstStyle/>
          <a:p>
            <a:pPr algn="just"/>
            <a:r>
              <a:rPr lang="pt-BR" sz="2400" dirty="0"/>
              <a:t>Sistemas finais são conectados entre si </a:t>
            </a:r>
            <a:r>
              <a:rPr lang="pt-BR" sz="2400" b="1" dirty="0"/>
              <a:t>por enlaces (links) de comunicação e comutadores (switches) de pacotes;</a:t>
            </a:r>
          </a:p>
          <a:p>
            <a:pPr algn="just"/>
            <a:endParaRPr lang="pt-BR" sz="2400" b="1" dirty="0"/>
          </a:p>
          <a:p>
            <a:pPr algn="just"/>
            <a:r>
              <a:rPr lang="pt-BR" sz="2400" dirty="0"/>
              <a:t>Eles acessam a Internet por meio de </a:t>
            </a:r>
            <a:r>
              <a:rPr lang="pt-BR" sz="2400" b="1" dirty="0"/>
              <a:t>Provedores de Serviços de Internet</a:t>
            </a:r>
            <a:r>
              <a:rPr lang="pt-BR" sz="2400" dirty="0"/>
              <a:t>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Os sistemas finais, os comutadores de pacotes e outras peças da Internet executam </a:t>
            </a:r>
            <a:r>
              <a:rPr lang="pt-BR" sz="2400" b="1" dirty="0"/>
              <a:t>protocolos</a:t>
            </a:r>
            <a:r>
              <a:rPr lang="pt-BR" sz="2400" dirty="0"/>
              <a:t> que controla o envio e o recebimento de informações.</a:t>
            </a:r>
          </a:p>
          <a:p>
            <a:pPr algn="just"/>
            <a:endParaRPr lang="pt-BR" sz="2000" dirty="0"/>
          </a:p>
          <a:p>
            <a:pPr algn="just"/>
            <a:r>
              <a:rPr lang="pt-BR" sz="2000" dirty="0"/>
              <a:t>O </a:t>
            </a:r>
            <a:r>
              <a:rPr lang="pt-BR" sz="2000" b="1" dirty="0"/>
              <a:t>TCP</a:t>
            </a:r>
            <a:r>
              <a:rPr lang="pt-BR" sz="2000" dirty="0"/>
              <a:t> e o </a:t>
            </a:r>
            <a:r>
              <a:rPr lang="pt-BR" sz="2000" b="1" dirty="0"/>
              <a:t>IP</a:t>
            </a:r>
            <a:r>
              <a:rPr lang="pt-BR" sz="2000" dirty="0"/>
              <a:t> são dois dos mais importantes protocolos da Internet.</a:t>
            </a:r>
          </a:p>
          <a:p>
            <a:pPr marL="82296" indent="0" algn="just">
              <a:buNone/>
            </a:pPr>
            <a:endParaRPr lang="pt-BR" sz="2600" dirty="0"/>
          </a:p>
          <a:p>
            <a:pPr marL="82296" lvl="0" indent="0">
              <a:buNone/>
            </a:pPr>
            <a:endParaRPr lang="pt-BR" sz="2400" dirty="0"/>
          </a:p>
          <a:p>
            <a:pPr lvl="0"/>
            <a:endParaRPr lang="pt-BR" sz="2400" dirty="0"/>
          </a:p>
          <a:p>
            <a:pPr lvl="0"/>
            <a:endParaRPr lang="pt-BR" sz="24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158660"/>
            <a:ext cx="7950860" cy="1143000"/>
          </a:xfrm>
        </p:spPr>
        <p:txBody>
          <a:bodyPr>
            <a:noAutofit/>
          </a:bodyPr>
          <a:lstStyle/>
          <a:p>
            <a:r>
              <a:rPr lang="pt-BR" sz="3200" b="1" dirty="0"/>
              <a:t>2 – O que é a Internet?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32</a:t>
            </a:fld>
            <a:endParaRPr lang="pt-BR" dirty="0"/>
          </a:p>
        </p:txBody>
      </p:sp>
      <p:sp>
        <p:nvSpPr>
          <p:cNvPr id="7" name="Espaço Reservado para Rodapé 7">
            <a:extLst>
              <a:ext uri="{FF2B5EF4-FFF2-40B4-BE49-F238E27FC236}">
                <a16:creationId xmlns:a16="http://schemas.microsoft.com/office/drawing/2014/main" id="{A47BC0A5-F609-4AEF-8C81-97185424C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44208" y="6362641"/>
            <a:ext cx="2520280" cy="476250"/>
          </a:xfrm>
        </p:spPr>
        <p:txBody>
          <a:bodyPr/>
          <a:lstStyle/>
          <a:p>
            <a:r>
              <a:rPr lang="pt-BR" dirty="0"/>
              <a:t>Redes de Computadores</a:t>
            </a:r>
          </a:p>
          <a:p>
            <a:r>
              <a:rPr lang="pt-BR" dirty="0"/>
              <a:t>Prof.  Rogério Diógenes</a:t>
            </a:r>
          </a:p>
        </p:txBody>
      </p:sp>
    </p:spTree>
    <p:extLst>
      <p:ext uri="{BB962C8B-B14F-4D97-AF65-F5344CB8AC3E}">
        <p14:creationId xmlns:p14="http://schemas.microsoft.com/office/powerpoint/2010/main" val="25102402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75576" y="1331822"/>
            <a:ext cx="7818892" cy="4977498"/>
          </a:xfrm>
        </p:spPr>
        <p:txBody>
          <a:bodyPr>
            <a:normAutofit/>
          </a:bodyPr>
          <a:lstStyle/>
          <a:p>
            <a:pPr algn="just"/>
            <a:r>
              <a:rPr lang="pt-BR" sz="2400" dirty="0"/>
              <a:t>Os sistemas finais ligados à Internet oferecem uma </a:t>
            </a:r>
            <a:r>
              <a:rPr lang="pt-BR" sz="2400" b="1" dirty="0"/>
              <a:t>Interface de Programação de Aplicação (API);</a:t>
            </a:r>
          </a:p>
          <a:p>
            <a:pPr algn="just"/>
            <a:endParaRPr lang="pt-BR" sz="2400" b="1" dirty="0"/>
          </a:p>
          <a:p>
            <a:pPr algn="just"/>
            <a:r>
              <a:rPr lang="pt-BR" sz="2400" dirty="0"/>
              <a:t>Ela especifica como o programa solicita à infraestrutura da Internet que envie dados a um programa de destino específico.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Essa API da Internet é um conjunto de regras que o software emissor deve cumprir para que a Internet seja capaz de enviar os dados ao programa de destino</a:t>
            </a:r>
            <a:r>
              <a:rPr lang="pt-BR" sz="2000" dirty="0"/>
              <a:t>.</a:t>
            </a:r>
          </a:p>
          <a:p>
            <a:pPr marL="82296" indent="0" algn="just">
              <a:buNone/>
            </a:pPr>
            <a:endParaRPr lang="pt-BR" sz="2600" dirty="0"/>
          </a:p>
          <a:p>
            <a:pPr marL="82296" lvl="0" indent="0">
              <a:buNone/>
            </a:pPr>
            <a:endParaRPr lang="pt-BR" sz="2400" dirty="0"/>
          </a:p>
          <a:p>
            <a:pPr lvl="0"/>
            <a:endParaRPr lang="pt-BR" sz="2400" dirty="0"/>
          </a:p>
          <a:p>
            <a:pPr lvl="0"/>
            <a:endParaRPr lang="pt-BR" sz="24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158660"/>
            <a:ext cx="7950860" cy="1143000"/>
          </a:xfrm>
        </p:spPr>
        <p:txBody>
          <a:bodyPr>
            <a:noAutofit/>
          </a:bodyPr>
          <a:lstStyle/>
          <a:p>
            <a:r>
              <a:rPr lang="pt-BR" sz="3200" b="1" dirty="0"/>
              <a:t>2 – O que é a Internet?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33</a:t>
            </a:fld>
            <a:endParaRPr lang="pt-BR" dirty="0"/>
          </a:p>
        </p:txBody>
      </p:sp>
      <p:sp>
        <p:nvSpPr>
          <p:cNvPr id="7" name="Espaço Reservado para Rodapé 7">
            <a:extLst>
              <a:ext uri="{FF2B5EF4-FFF2-40B4-BE49-F238E27FC236}">
                <a16:creationId xmlns:a16="http://schemas.microsoft.com/office/drawing/2014/main" id="{A47BC0A5-F609-4AEF-8C81-97185424C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44208" y="6362641"/>
            <a:ext cx="2520280" cy="476250"/>
          </a:xfrm>
        </p:spPr>
        <p:txBody>
          <a:bodyPr/>
          <a:lstStyle/>
          <a:p>
            <a:r>
              <a:rPr lang="pt-BR" dirty="0"/>
              <a:t>Redes de Computadores</a:t>
            </a:r>
          </a:p>
          <a:p>
            <a:r>
              <a:rPr lang="pt-BR" dirty="0"/>
              <a:t>Prof.  Rogério Diógenes</a:t>
            </a:r>
          </a:p>
        </p:txBody>
      </p:sp>
      <p:sp>
        <p:nvSpPr>
          <p:cNvPr id="4" name="Nuvem 3">
            <a:extLst>
              <a:ext uri="{FF2B5EF4-FFF2-40B4-BE49-F238E27FC236}">
                <a16:creationId xmlns:a16="http://schemas.microsoft.com/office/drawing/2014/main" id="{3CB2D155-EF17-40FB-BBA8-2632F6CA4FAA}"/>
              </a:ext>
            </a:extLst>
          </p:cNvPr>
          <p:cNvSpPr/>
          <p:nvPr/>
        </p:nvSpPr>
        <p:spPr>
          <a:xfrm>
            <a:off x="3059832" y="2060848"/>
            <a:ext cx="4248472" cy="266429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err="1"/>
              <a:t>Ex</a:t>
            </a:r>
            <a:r>
              <a:rPr lang="pt-BR" sz="2800" b="1" dirty="0"/>
              <a:t>:</a:t>
            </a:r>
          </a:p>
          <a:p>
            <a:pPr algn="ctr"/>
            <a:r>
              <a:rPr lang="pt-BR" sz="2800" b="1" dirty="0"/>
              <a:t>Carta do Bob para Alice</a:t>
            </a:r>
          </a:p>
        </p:txBody>
      </p:sp>
    </p:spTree>
    <p:extLst>
      <p:ext uri="{BB962C8B-B14F-4D97-AF65-F5344CB8AC3E}">
        <p14:creationId xmlns:p14="http://schemas.microsoft.com/office/powerpoint/2010/main" val="35355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75576" y="1331822"/>
            <a:ext cx="7818892" cy="4977498"/>
          </a:xfrm>
        </p:spPr>
        <p:txBody>
          <a:bodyPr>
            <a:normAutofit/>
          </a:bodyPr>
          <a:lstStyle/>
          <a:p>
            <a:pPr marL="82296" indent="0">
              <a:buNone/>
            </a:pPr>
            <a:endParaRPr lang="pt-BR" sz="2600" dirty="0"/>
          </a:p>
          <a:p>
            <a:pPr marL="82296" indent="0">
              <a:buNone/>
            </a:pPr>
            <a:endParaRPr lang="pt-BR" sz="2600" dirty="0"/>
          </a:p>
          <a:p>
            <a:pPr marL="82296" lvl="0" indent="0">
              <a:buNone/>
            </a:pPr>
            <a:endParaRPr lang="pt-BR" sz="2400" dirty="0"/>
          </a:p>
          <a:p>
            <a:pPr lvl="0"/>
            <a:endParaRPr lang="pt-BR" sz="2400" dirty="0"/>
          </a:p>
          <a:p>
            <a:pPr lvl="0"/>
            <a:endParaRPr lang="pt-BR" sz="24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158660"/>
            <a:ext cx="7950860" cy="1143000"/>
          </a:xfrm>
        </p:spPr>
        <p:txBody>
          <a:bodyPr>
            <a:noAutofit/>
          </a:bodyPr>
          <a:lstStyle/>
          <a:p>
            <a:r>
              <a:rPr lang="pt-BR" sz="3200" b="1" dirty="0"/>
              <a:t>2 – O que é a Internet?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34</a:t>
            </a:fld>
            <a:endParaRPr lang="pt-BR" dirty="0"/>
          </a:p>
        </p:txBody>
      </p:sp>
      <p:sp>
        <p:nvSpPr>
          <p:cNvPr id="7" name="Espaço Reservado para Rodapé 7">
            <a:extLst>
              <a:ext uri="{FF2B5EF4-FFF2-40B4-BE49-F238E27FC236}">
                <a16:creationId xmlns:a16="http://schemas.microsoft.com/office/drawing/2014/main" id="{A47BC0A5-F609-4AEF-8C81-97185424C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44208" y="6362641"/>
            <a:ext cx="2520280" cy="476250"/>
          </a:xfrm>
        </p:spPr>
        <p:txBody>
          <a:bodyPr/>
          <a:lstStyle/>
          <a:p>
            <a:r>
              <a:rPr lang="pt-BR" dirty="0"/>
              <a:t>Redes de Computadores</a:t>
            </a:r>
          </a:p>
          <a:p>
            <a:r>
              <a:rPr lang="pt-BR" dirty="0"/>
              <a:t>Prof.  Rogério Diógenes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81F5F33-064B-4A37-A412-03E3DD0B0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951" y="1192271"/>
            <a:ext cx="4101082" cy="5507069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675DC270-BA17-440F-B018-C99140D86675}"/>
              </a:ext>
            </a:extLst>
          </p:cNvPr>
          <p:cNvSpPr txBox="1">
            <a:spLocks/>
          </p:cNvSpPr>
          <p:nvPr/>
        </p:nvSpPr>
        <p:spPr>
          <a:xfrm>
            <a:off x="5452094" y="1300544"/>
            <a:ext cx="3368378" cy="476251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pt-BR" sz="2000" b="1" dirty="0"/>
              <a:t>Alguns componentes: </a:t>
            </a:r>
            <a:endParaRPr lang="pt-BR" sz="2000" dirty="0"/>
          </a:p>
          <a:p>
            <a:pPr marL="82296" indent="0">
              <a:buFont typeface="Wingdings 2"/>
              <a:buNone/>
            </a:pPr>
            <a:endParaRPr lang="pt-BR" sz="2600" dirty="0"/>
          </a:p>
          <a:p>
            <a:pPr marL="82296" indent="0">
              <a:buFont typeface="Wingdings 2"/>
              <a:buNone/>
            </a:pPr>
            <a:endParaRPr lang="pt-BR" sz="2400" dirty="0"/>
          </a:p>
          <a:p>
            <a:endParaRPr lang="pt-BR" sz="2400" dirty="0"/>
          </a:p>
          <a:p>
            <a:endParaRPr lang="pt-BR" sz="24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7E21D79-C2D8-4828-BAC2-74B4A3672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116" y="1994637"/>
            <a:ext cx="2967000" cy="15714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75B98C-4E98-4E53-804A-DA24AFC80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510" y="3619358"/>
            <a:ext cx="3827338" cy="124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95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75576" y="1331822"/>
            <a:ext cx="7818892" cy="4977498"/>
          </a:xfrm>
        </p:spPr>
        <p:txBody>
          <a:bodyPr>
            <a:normAutofit/>
          </a:bodyPr>
          <a:lstStyle/>
          <a:p>
            <a:pPr marL="82296" indent="0">
              <a:buNone/>
            </a:pPr>
            <a:endParaRPr lang="pt-BR" sz="2600" dirty="0"/>
          </a:p>
          <a:p>
            <a:pPr marL="82296" indent="0">
              <a:buNone/>
            </a:pPr>
            <a:endParaRPr lang="pt-BR" sz="2600" dirty="0"/>
          </a:p>
          <a:p>
            <a:pPr marL="82296" lvl="0" indent="0">
              <a:buNone/>
            </a:pPr>
            <a:endParaRPr lang="pt-BR" sz="2400" dirty="0"/>
          </a:p>
          <a:p>
            <a:pPr lvl="0"/>
            <a:endParaRPr lang="pt-BR" sz="2400" dirty="0"/>
          </a:p>
          <a:p>
            <a:pPr lvl="0"/>
            <a:endParaRPr lang="pt-BR" sz="24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158660"/>
            <a:ext cx="7950860" cy="1143000"/>
          </a:xfrm>
        </p:spPr>
        <p:txBody>
          <a:bodyPr>
            <a:noAutofit/>
          </a:bodyPr>
          <a:lstStyle/>
          <a:p>
            <a:r>
              <a:rPr lang="pt-BR" sz="3200" b="1" dirty="0"/>
              <a:t>2 – Protocolo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35</a:t>
            </a:fld>
            <a:endParaRPr lang="pt-BR" dirty="0"/>
          </a:p>
        </p:txBody>
      </p:sp>
      <p:sp>
        <p:nvSpPr>
          <p:cNvPr id="7" name="Espaço Reservado para Rodapé 7">
            <a:extLst>
              <a:ext uri="{FF2B5EF4-FFF2-40B4-BE49-F238E27FC236}">
                <a16:creationId xmlns:a16="http://schemas.microsoft.com/office/drawing/2014/main" id="{A47BC0A5-F609-4AEF-8C81-97185424C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44208" y="6362641"/>
            <a:ext cx="2520280" cy="476250"/>
          </a:xfrm>
        </p:spPr>
        <p:txBody>
          <a:bodyPr/>
          <a:lstStyle/>
          <a:p>
            <a:r>
              <a:rPr lang="pt-BR" dirty="0"/>
              <a:t>Redes de Computadores</a:t>
            </a:r>
          </a:p>
          <a:p>
            <a:r>
              <a:rPr lang="pt-BR" dirty="0"/>
              <a:t>Prof.  Rogério Diógenes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C4EC9086-E601-4796-BCB4-A6A193271FF1}"/>
              </a:ext>
            </a:extLst>
          </p:cNvPr>
          <p:cNvSpPr txBox="1">
            <a:spLocks/>
          </p:cNvSpPr>
          <p:nvPr/>
        </p:nvSpPr>
        <p:spPr>
          <a:xfrm>
            <a:off x="1115616" y="1484222"/>
            <a:ext cx="7818892" cy="4977498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 algn="just">
              <a:buNone/>
            </a:pPr>
            <a:r>
              <a:rPr lang="pt-BR" b="1" dirty="0"/>
              <a:t>O que é Protocolo?</a:t>
            </a:r>
          </a:p>
          <a:p>
            <a:pPr marL="82296" indent="0">
              <a:buFont typeface="Wingdings 2"/>
              <a:buNone/>
            </a:pPr>
            <a:endParaRPr lang="pt-BR" sz="2600" dirty="0"/>
          </a:p>
          <a:p>
            <a:pPr marL="82296" indent="0">
              <a:buFont typeface="Wingdings 2"/>
              <a:buNone/>
            </a:pPr>
            <a:endParaRPr lang="pt-BR" sz="2600" dirty="0"/>
          </a:p>
          <a:p>
            <a:pPr marL="82296" indent="0">
              <a:buFont typeface="Wingdings 2"/>
              <a:buNone/>
            </a:pPr>
            <a:endParaRPr lang="pt-BR" sz="2400" dirty="0"/>
          </a:p>
          <a:p>
            <a:endParaRPr lang="pt-BR" sz="2400" dirty="0"/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5423875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2A8C4F8-9372-4EC0-91EC-3DEB01F803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560"/>
          <a:stretch/>
        </p:blipFill>
        <p:spPr>
          <a:xfrm>
            <a:off x="5055540" y="1078361"/>
            <a:ext cx="3992502" cy="5554868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75576" y="1331822"/>
            <a:ext cx="7818892" cy="4977498"/>
          </a:xfrm>
        </p:spPr>
        <p:txBody>
          <a:bodyPr>
            <a:normAutofit/>
          </a:bodyPr>
          <a:lstStyle/>
          <a:p>
            <a:pPr marL="82296" indent="0">
              <a:buNone/>
            </a:pPr>
            <a:endParaRPr lang="pt-BR" sz="2600" dirty="0"/>
          </a:p>
          <a:p>
            <a:pPr marL="82296" indent="0">
              <a:buNone/>
            </a:pPr>
            <a:endParaRPr lang="pt-BR" sz="2600" dirty="0"/>
          </a:p>
          <a:p>
            <a:pPr marL="82296" lvl="0" indent="0">
              <a:buNone/>
            </a:pPr>
            <a:endParaRPr lang="pt-BR" sz="2400" dirty="0"/>
          </a:p>
          <a:p>
            <a:pPr lvl="0"/>
            <a:endParaRPr lang="pt-BR" sz="2400" dirty="0"/>
          </a:p>
          <a:p>
            <a:pPr lvl="0"/>
            <a:endParaRPr lang="pt-BR" sz="24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158660"/>
            <a:ext cx="7950860" cy="1143000"/>
          </a:xfrm>
        </p:spPr>
        <p:txBody>
          <a:bodyPr>
            <a:noAutofit/>
          </a:bodyPr>
          <a:lstStyle/>
          <a:p>
            <a:r>
              <a:rPr lang="pt-BR" sz="3200" b="1" dirty="0"/>
              <a:t>2 – Protocolo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36</a:t>
            </a:fld>
            <a:endParaRPr lang="pt-BR" dirty="0"/>
          </a:p>
        </p:txBody>
      </p:sp>
      <p:sp>
        <p:nvSpPr>
          <p:cNvPr id="7" name="Espaço Reservado para Rodapé 7">
            <a:extLst>
              <a:ext uri="{FF2B5EF4-FFF2-40B4-BE49-F238E27FC236}">
                <a16:creationId xmlns:a16="http://schemas.microsoft.com/office/drawing/2014/main" id="{A47BC0A5-F609-4AEF-8C81-97185424C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44208" y="6362641"/>
            <a:ext cx="2520280" cy="476250"/>
          </a:xfrm>
        </p:spPr>
        <p:txBody>
          <a:bodyPr/>
          <a:lstStyle/>
          <a:p>
            <a:r>
              <a:rPr lang="pt-BR" dirty="0"/>
              <a:t>Redes de Computadores</a:t>
            </a:r>
          </a:p>
          <a:p>
            <a:r>
              <a:rPr lang="pt-BR" dirty="0"/>
              <a:t>Prof.  Rogério Diógenes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31F4A47-80AF-4147-A2AF-927C679E10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560"/>
          <a:stretch/>
        </p:blipFill>
        <p:spPr>
          <a:xfrm>
            <a:off x="1043608" y="1078361"/>
            <a:ext cx="3992502" cy="555486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451C06E-6DC9-48A1-9873-1376CE1FCE55}"/>
              </a:ext>
            </a:extLst>
          </p:cNvPr>
          <p:cNvSpPr txBox="1"/>
          <p:nvPr/>
        </p:nvSpPr>
        <p:spPr>
          <a:xfrm>
            <a:off x="1985484" y="1147156"/>
            <a:ext cx="2108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Protocolo Humano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3EB75E-ED46-4852-A431-73D5BCF965E5}"/>
              </a:ext>
            </a:extLst>
          </p:cNvPr>
          <p:cNvSpPr txBox="1"/>
          <p:nvPr/>
        </p:nvSpPr>
        <p:spPr>
          <a:xfrm>
            <a:off x="6135659" y="1147156"/>
            <a:ext cx="2108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Protocolo de rede</a:t>
            </a:r>
          </a:p>
        </p:txBody>
      </p:sp>
    </p:spTree>
    <p:extLst>
      <p:ext uri="{BB962C8B-B14F-4D97-AF65-F5344CB8AC3E}">
        <p14:creationId xmlns:p14="http://schemas.microsoft.com/office/powerpoint/2010/main" val="192400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158660"/>
            <a:ext cx="7950860" cy="1143000"/>
          </a:xfrm>
        </p:spPr>
        <p:txBody>
          <a:bodyPr>
            <a:noAutofit/>
          </a:bodyPr>
          <a:lstStyle/>
          <a:p>
            <a:r>
              <a:rPr lang="pt-BR" sz="3200" b="1" dirty="0"/>
              <a:t>2 – Protocolo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37</a:t>
            </a:fld>
            <a:endParaRPr lang="pt-BR" dirty="0"/>
          </a:p>
        </p:txBody>
      </p:sp>
      <p:sp>
        <p:nvSpPr>
          <p:cNvPr id="7" name="Espaço Reservado para Rodapé 7">
            <a:extLst>
              <a:ext uri="{FF2B5EF4-FFF2-40B4-BE49-F238E27FC236}">
                <a16:creationId xmlns:a16="http://schemas.microsoft.com/office/drawing/2014/main" id="{A47BC0A5-F609-4AEF-8C81-97185424C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44208" y="6362641"/>
            <a:ext cx="2520280" cy="476250"/>
          </a:xfrm>
        </p:spPr>
        <p:txBody>
          <a:bodyPr/>
          <a:lstStyle/>
          <a:p>
            <a:r>
              <a:rPr lang="pt-BR" dirty="0"/>
              <a:t>Redes de Computadores</a:t>
            </a:r>
          </a:p>
          <a:p>
            <a:r>
              <a:rPr lang="pt-BR" dirty="0"/>
              <a:t>Prof.  Rogério Diógenes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C4EC9086-E601-4796-BCB4-A6A193271FF1}"/>
              </a:ext>
            </a:extLst>
          </p:cNvPr>
          <p:cNvSpPr txBox="1">
            <a:spLocks/>
          </p:cNvSpPr>
          <p:nvPr/>
        </p:nvSpPr>
        <p:spPr>
          <a:xfrm>
            <a:off x="1115616" y="1484222"/>
            <a:ext cx="7818892" cy="4977498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/>
            <a:r>
              <a:rPr lang="pt-BR" b="1" dirty="0"/>
              <a:t>O que é Protocolo?</a:t>
            </a:r>
          </a:p>
          <a:p>
            <a:pPr algn="just"/>
            <a:endParaRPr lang="pt-BR" b="1" dirty="0"/>
          </a:p>
          <a:p>
            <a:pPr lvl="1" algn="just"/>
            <a:r>
              <a:rPr lang="pt-BR" dirty="0"/>
              <a:t>Um protocolo </a:t>
            </a:r>
            <a:r>
              <a:rPr lang="pt-BR" b="1" dirty="0"/>
              <a:t>define</a:t>
            </a:r>
            <a:r>
              <a:rPr lang="pt-BR" dirty="0"/>
              <a:t> o </a:t>
            </a:r>
            <a:r>
              <a:rPr lang="pt-BR" b="1" dirty="0"/>
              <a:t>formato</a:t>
            </a:r>
            <a:r>
              <a:rPr lang="pt-BR" dirty="0"/>
              <a:t> e a </a:t>
            </a:r>
            <a:r>
              <a:rPr lang="pt-BR" b="1" dirty="0"/>
              <a:t>ordem</a:t>
            </a:r>
            <a:r>
              <a:rPr lang="pt-BR" dirty="0"/>
              <a:t> das </a:t>
            </a:r>
            <a:r>
              <a:rPr lang="pt-BR" b="1" dirty="0"/>
              <a:t>mensagens trocadas</a:t>
            </a:r>
            <a:r>
              <a:rPr lang="pt-BR" dirty="0"/>
              <a:t> entre duas ou mais entidades comunicantes, bem como as ações realizadas na transmissão e/ou no recebimento de uma mensagem ou outro evento.</a:t>
            </a:r>
          </a:p>
          <a:p>
            <a:pPr marL="82296" indent="0">
              <a:buFont typeface="Wingdings 2"/>
              <a:buNone/>
            </a:pPr>
            <a:endParaRPr lang="pt-BR" sz="2600" dirty="0"/>
          </a:p>
          <a:p>
            <a:pPr marL="82296" indent="0">
              <a:buFont typeface="Wingdings 2"/>
              <a:buNone/>
            </a:pPr>
            <a:endParaRPr lang="pt-BR" sz="2600" dirty="0"/>
          </a:p>
          <a:p>
            <a:pPr marL="82296" indent="0">
              <a:buFont typeface="Wingdings 2"/>
              <a:buNone/>
            </a:pPr>
            <a:endParaRPr lang="pt-BR" sz="2400" dirty="0"/>
          </a:p>
          <a:p>
            <a:endParaRPr lang="pt-BR" sz="2400" dirty="0"/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351318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158660"/>
            <a:ext cx="7950860" cy="1143000"/>
          </a:xfrm>
        </p:spPr>
        <p:txBody>
          <a:bodyPr>
            <a:noAutofit/>
          </a:bodyPr>
          <a:lstStyle/>
          <a:p>
            <a:r>
              <a:rPr lang="pt-BR" sz="3200" b="1" dirty="0"/>
              <a:t>2 – A periferia da internet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38</a:t>
            </a:fld>
            <a:endParaRPr lang="pt-BR" dirty="0"/>
          </a:p>
        </p:txBody>
      </p:sp>
      <p:sp>
        <p:nvSpPr>
          <p:cNvPr id="7" name="Espaço Reservado para Rodapé 7">
            <a:extLst>
              <a:ext uri="{FF2B5EF4-FFF2-40B4-BE49-F238E27FC236}">
                <a16:creationId xmlns:a16="http://schemas.microsoft.com/office/drawing/2014/main" id="{A47BC0A5-F609-4AEF-8C81-97185424C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44208" y="6362641"/>
            <a:ext cx="2520280" cy="476250"/>
          </a:xfrm>
        </p:spPr>
        <p:txBody>
          <a:bodyPr/>
          <a:lstStyle/>
          <a:p>
            <a:r>
              <a:rPr lang="pt-BR" dirty="0"/>
              <a:t>Redes de Computadores</a:t>
            </a:r>
          </a:p>
          <a:p>
            <a:r>
              <a:rPr lang="pt-BR" dirty="0"/>
              <a:t>Prof.  Rogério Diógenes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C4EC9086-E601-4796-BCB4-A6A193271FF1}"/>
              </a:ext>
            </a:extLst>
          </p:cNvPr>
          <p:cNvSpPr txBox="1">
            <a:spLocks/>
          </p:cNvSpPr>
          <p:nvPr/>
        </p:nvSpPr>
        <p:spPr>
          <a:xfrm>
            <a:off x="1043608" y="1052736"/>
            <a:ext cx="7818892" cy="4977498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/>
            <a:r>
              <a:rPr lang="pt-BR" b="1" dirty="0"/>
              <a:t>Interação entre sistemas finais</a:t>
            </a:r>
          </a:p>
          <a:p>
            <a:pPr algn="just"/>
            <a:endParaRPr lang="pt-BR" b="1" dirty="0"/>
          </a:p>
          <a:p>
            <a:pPr marL="402336" lvl="1" indent="0" algn="just">
              <a:buNone/>
            </a:pPr>
            <a:endParaRPr lang="pt-BR" dirty="0"/>
          </a:p>
          <a:p>
            <a:pPr marL="82296" indent="0">
              <a:buFont typeface="Wingdings 2"/>
              <a:buNone/>
            </a:pPr>
            <a:endParaRPr lang="pt-BR" sz="2600" dirty="0"/>
          </a:p>
          <a:p>
            <a:pPr marL="82296" indent="0">
              <a:buFont typeface="Wingdings 2"/>
              <a:buNone/>
            </a:pPr>
            <a:endParaRPr lang="pt-BR" sz="2600" dirty="0"/>
          </a:p>
          <a:p>
            <a:pPr marL="82296" indent="0">
              <a:buFont typeface="Wingdings 2"/>
              <a:buNone/>
            </a:pPr>
            <a:endParaRPr lang="pt-BR" sz="2400" dirty="0"/>
          </a:p>
          <a:p>
            <a:endParaRPr lang="pt-BR" sz="2400" dirty="0"/>
          </a:p>
          <a:p>
            <a:endParaRPr lang="pt-BR" sz="24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FA15003-C529-4B59-BB12-450CC741B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563" y="1721842"/>
            <a:ext cx="3736925" cy="4977498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BCE72EB8-3F3E-4985-97C0-96EDB23B8435}"/>
              </a:ext>
            </a:extLst>
          </p:cNvPr>
          <p:cNvSpPr txBox="1">
            <a:spLocks/>
          </p:cNvSpPr>
          <p:nvPr/>
        </p:nvSpPr>
        <p:spPr>
          <a:xfrm>
            <a:off x="5508104" y="1916832"/>
            <a:ext cx="3506796" cy="4170493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pt-BR" dirty="0"/>
              <a:t>Sistemas finais ou hospedeiros (hosts).</a:t>
            </a:r>
          </a:p>
          <a:p>
            <a:pPr marL="82296" indent="0" algn="just">
              <a:buNone/>
            </a:pPr>
            <a:endParaRPr lang="pt-BR" dirty="0"/>
          </a:p>
          <a:p>
            <a:pPr marL="82296" indent="0">
              <a:buNone/>
            </a:pPr>
            <a:r>
              <a:rPr lang="pt-BR" dirty="0"/>
              <a:t>Hospedam programas de aplicação.</a:t>
            </a:r>
          </a:p>
          <a:p>
            <a:pPr marL="402336" lvl="1" indent="0" algn="just">
              <a:buNone/>
            </a:pPr>
            <a:endParaRPr lang="pt-BR" dirty="0"/>
          </a:p>
          <a:p>
            <a:pPr marL="82296" indent="0">
              <a:buFont typeface="Wingdings 2"/>
              <a:buNone/>
            </a:pPr>
            <a:endParaRPr lang="pt-BR" sz="2600" dirty="0"/>
          </a:p>
          <a:p>
            <a:pPr marL="82296" indent="0">
              <a:buFont typeface="Wingdings 2"/>
              <a:buNone/>
            </a:pPr>
            <a:endParaRPr lang="pt-BR" sz="2600" dirty="0"/>
          </a:p>
          <a:p>
            <a:pPr marL="82296" indent="0">
              <a:buFont typeface="Wingdings 2"/>
              <a:buNone/>
            </a:pPr>
            <a:endParaRPr lang="pt-BR" sz="2400" dirty="0"/>
          </a:p>
          <a:p>
            <a:endParaRPr lang="pt-BR" sz="2400" dirty="0"/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36107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158660"/>
            <a:ext cx="7950860" cy="1143000"/>
          </a:xfrm>
        </p:spPr>
        <p:txBody>
          <a:bodyPr>
            <a:noAutofit/>
          </a:bodyPr>
          <a:lstStyle/>
          <a:p>
            <a:r>
              <a:rPr lang="pt-BR" sz="3200" b="1" dirty="0"/>
              <a:t>2 – Redes de acesso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39</a:t>
            </a:fld>
            <a:endParaRPr lang="pt-BR" dirty="0"/>
          </a:p>
        </p:txBody>
      </p:sp>
      <p:sp>
        <p:nvSpPr>
          <p:cNvPr id="7" name="Espaço Reservado para Rodapé 7">
            <a:extLst>
              <a:ext uri="{FF2B5EF4-FFF2-40B4-BE49-F238E27FC236}">
                <a16:creationId xmlns:a16="http://schemas.microsoft.com/office/drawing/2014/main" id="{A47BC0A5-F609-4AEF-8C81-97185424C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44208" y="6362641"/>
            <a:ext cx="2520280" cy="476250"/>
          </a:xfrm>
        </p:spPr>
        <p:txBody>
          <a:bodyPr/>
          <a:lstStyle/>
          <a:p>
            <a:r>
              <a:rPr lang="pt-BR" dirty="0"/>
              <a:t>Redes de Computadores</a:t>
            </a:r>
          </a:p>
          <a:p>
            <a:r>
              <a:rPr lang="pt-BR" dirty="0"/>
              <a:t>Prof.  Rogério Diógenes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C4EC9086-E601-4796-BCB4-A6A193271FF1}"/>
              </a:ext>
            </a:extLst>
          </p:cNvPr>
          <p:cNvSpPr txBox="1">
            <a:spLocks/>
          </p:cNvSpPr>
          <p:nvPr/>
        </p:nvSpPr>
        <p:spPr>
          <a:xfrm>
            <a:off x="1043608" y="1052735"/>
            <a:ext cx="3839064" cy="5431258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/>
            <a:r>
              <a:rPr lang="pt-BR" b="1" dirty="0"/>
              <a:t>O que é?</a:t>
            </a:r>
          </a:p>
          <a:p>
            <a:pPr lvl="1" algn="just"/>
            <a:r>
              <a:rPr lang="pt-BR" dirty="0"/>
              <a:t>Rede física que conecta o host ao primeiro roteador (roteador de borda) de um caminho saindo de um host até outro qualquer.</a:t>
            </a:r>
          </a:p>
          <a:p>
            <a:pPr algn="just"/>
            <a:endParaRPr lang="pt-BR" b="1" dirty="0"/>
          </a:p>
          <a:p>
            <a:pPr marL="402336" lvl="1" indent="0" algn="just">
              <a:buNone/>
            </a:pPr>
            <a:endParaRPr lang="pt-BR" dirty="0"/>
          </a:p>
          <a:p>
            <a:pPr marL="82296" indent="0">
              <a:buFont typeface="Wingdings 2"/>
              <a:buNone/>
            </a:pPr>
            <a:endParaRPr lang="pt-BR" sz="2600" dirty="0"/>
          </a:p>
          <a:p>
            <a:pPr marL="82296" indent="0">
              <a:buFont typeface="Wingdings 2"/>
              <a:buNone/>
            </a:pPr>
            <a:endParaRPr lang="pt-BR" sz="2600" dirty="0"/>
          </a:p>
          <a:p>
            <a:pPr marL="82296" indent="0">
              <a:buFont typeface="Wingdings 2"/>
              <a:buNone/>
            </a:pPr>
            <a:endParaRPr lang="pt-BR" sz="2400" dirty="0"/>
          </a:p>
          <a:p>
            <a:endParaRPr lang="pt-BR" sz="2400" dirty="0"/>
          </a:p>
          <a:p>
            <a:endParaRPr lang="pt-BR" sz="24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AD565E6-FFE6-4459-A9D9-578F65FB3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257" y="1052735"/>
            <a:ext cx="4005435" cy="543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5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43608" y="1196752"/>
            <a:ext cx="7950860" cy="5400600"/>
          </a:xfrm>
        </p:spPr>
        <p:txBody>
          <a:bodyPr>
            <a:noAutofit/>
          </a:bodyPr>
          <a:lstStyle/>
          <a:p>
            <a:pPr marL="596646" indent="-51435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pt-BR" sz="2600" b="1" dirty="0"/>
              <a:t>Revisão de comunicação de dados;</a:t>
            </a:r>
          </a:p>
          <a:p>
            <a:pPr marL="596646" indent="-51435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pt-BR" sz="2600" b="1" dirty="0">
                <a:solidFill>
                  <a:schemeClr val="bg1">
                    <a:lumMod val="75000"/>
                  </a:schemeClr>
                </a:solidFill>
              </a:rPr>
              <a:t>Introdução a redes de computadores;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4</a:t>
            </a:fld>
            <a:endParaRPr lang="pt-BR" dirty="0"/>
          </a:p>
        </p:txBody>
      </p:sp>
      <p:sp>
        <p:nvSpPr>
          <p:cNvPr id="6" name="Espaço Reservado para Rodapé 7">
            <a:extLst>
              <a:ext uri="{FF2B5EF4-FFF2-40B4-BE49-F238E27FC236}">
                <a16:creationId xmlns:a16="http://schemas.microsoft.com/office/drawing/2014/main" id="{429B70E4-D759-4076-B5B2-DD8018EC5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44208" y="6362641"/>
            <a:ext cx="2520280" cy="476250"/>
          </a:xfrm>
        </p:spPr>
        <p:txBody>
          <a:bodyPr/>
          <a:lstStyle/>
          <a:p>
            <a:r>
              <a:rPr lang="pt-BR" dirty="0"/>
              <a:t>Redes de Computadores</a:t>
            </a:r>
          </a:p>
          <a:p>
            <a:r>
              <a:rPr lang="pt-BR" dirty="0"/>
              <a:t>Prof.  Rogério Diógenes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FE37A54-FE06-4F66-A83C-15BE5AF16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76" y="158660"/>
            <a:ext cx="7818892" cy="1143000"/>
          </a:xfrm>
        </p:spPr>
        <p:txBody>
          <a:bodyPr>
            <a:normAutofit/>
          </a:bodyPr>
          <a:lstStyle/>
          <a:p>
            <a:r>
              <a:rPr lang="pt-BR" sz="3600" b="1" u="sng" dirty="0"/>
              <a:t>Conteúdo</a:t>
            </a:r>
            <a:r>
              <a:rPr lang="pt-BR" sz="3600" b="1" dirty="0"/>
              <a:t> da aula de hoje</a:t>
            </a:r>
          </a:p>
        </p:txBody>
      </p:sp>
    </p:spTree>
    <p:extLst>
      <p:ext uri="{BB962C8B-B14F-4D97-AF65-F5344CB8AC3E}">
        <p14:creationId xmlns:p14="http://schemas.microsoft.com/office/powerpoint/2010/main" val="3802524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40</a:t>
            </a:fld>
            <a:endParaRPr lang="pt-BR" dirty="0"/>
          </a:p>
        </p:txBody>
      </p:sp>
      <p:sp>
        <p:nvSpPr>
          <p:cNvPr id="7" name="Espaço Reservado para Rodapé 7">
            <a:extLst>
              <a:ext uri="{FF2B5EF4-FFF2-40B4-BE49-F238E27FC236}">
                <a16:creationId xmlns:a16="http://schemas.microsoft.com/office/drawing/2014/main" id="{A47BC0A5-F609-4AEF-8C81-97185424C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44208" y="6362641"/>
            <a:ext cx="2520280" cy="476250"/>
          </a:xfrm>
        </p:spPr>
        <p:txBody>
          <a:bodyPr/>
          <a:lstStyle/>
          <a:p>
            <a:r>
              <a:rPr lang="pt-BR" dirty="0"/>
              <a:t>Redes de Computadores</a:t>
            </a:r>
          </a:p>
          <a:p>
            <a:r>
              <a:rPr lang="pt-BR" dirty="0"/>
              <a:t>Prof.  Rogério Diógenes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C4EC9086-E601-4796-BCB4-A6A193271FF1}"/>
              </a:ext>
            </a:extLst>
          </p:cNvPr>
          <p:cNvSpPr txBox="1">
            <a:spLocks/>
          </p:cNvSpPr>
          <p:nvPr/>
        </p:nvSpPr>
        <p:spPr>
          <a:xfrm>
            <a:off x="1067934" y="1052736"/>
            <a:ext cx="7818892" cy="5252814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/>
            <a:r>
              <a:rPr lang="pt-BR" b="1" dirty="0"/>
              <a:t>Acesso doméstico: DSL, cabo, FTTH, discado e satélite</a:t>
            </a:r>
          </a:p>
          <a:p>
            <a:pPr lvl="1" algn="just"/>
            <a:endParaRPr lang="pt-BR" dirty="0"/>
          </a:p>
          <a:p>
            <a:pPr lvl="1" algn="just"/>
            <a:r>
              <a:rPr lang="pt-BR" dirty="0"/>
              <a:t>Predominantes para banda larga residência:</a:t>
            </a:r>
          </a:p>
          <a:p>
            <a:pPr lvl="2" algn="just"/>
            <a:r>
              <a:rPr lang="pt-BR" dirty="0"/>
              <a:t>Linha Digital de Assinante (DSL);</a:t>
            </a:r>
          </a:p>
          <a:p>
            <a:pPr lvl="2" algn="just"/>
            <a:r>
              <a:rPr lang="pt-BR" dirty="0"/>
              <a:t>Cabo.</a:t>
            </a:r>
          </a:p>
          <a:p>
            <a:pPr lvl="2" algn="just"/>
            <a:endParaRPr lang="pt-BR" dirty="0"/>
          </a:p>
          <a:p>
            <a:pPr lvl="1" algn="just"/>
            <a:r>
              <a:rPr lang="pt-BR" dirty="0"/>
              <a:t>DSL:</a:t>
            </a:r>
          </a:p>
          <a:p>
            <a:pPr lvl="2" algn="just"/>
            <a:r>
              <a:rPr lang="pt-BR" dirty="0"/>
              <a:t>Linha telefônica conduz, simultaneamente, dados e sinais telefônicos.</a:t>
            </a:r>
          </a:p>
          <a:p>
            <a:pPr lvl="2" algn="just"/>
            <a:r>
              <a:rPr lang="pt-BR" dirty="0"/>
              <a:t>Como é possível???  </a:t>
            </a:r>
          </a:p>
          <a:p>
            <a:pPr marL="82296" indent="0">
              <a:buFont typeface="Wingdings 2"/>
              <a:buNone/>
            </a:pPr>
            <a:endParaRPr lang="pt-BR" sz="2600" dirty="0"/>
          </a:p>
          <a:p>
            <a:pPr marL="82296" indent="0">
              <a:buFont typeface="Wingdings 2"/>
              <a:buNone/>
            </a:pPr>
            <a:endParaRPr lang="pt-BR" sz="2600" dirty="0"/>
          </a:p>
          <a:p>
            <a:pPr marL="82296" indent="0">
              <a:buFont typeface="Wingdings 2"/>
              <a:buNone/>
            </a:pPr>
            <a:endParaRPr lang="pt-BR" sz="2400" dirty="0"/>
          </a:p>
          <a:p>
            <a:endParaRPr lang="pt-BR" sz="2400" dirty="0"/>
          </a:p>
          <a:p>
            <a:endParaRPr lang="pt-BR" sz="24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1FA2DEBD-5F10-40B1-BC66-465EDEE82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08" y="158660"/>
            <a:ext cx="7950860" cy="1143000"/>
          </a:xfrm>
        </p:spPr>
        <p:txBody>
          <a:bodyPr>
            <a:noAutofit/>
          </a:bodyPr>
          <a:lstStyle/>
          <a:p>
            <a:r>
              <a:rPr lang="pt-BR" sz="3200" b="1" dirty="0"/>
              <a:t>2 – Redes de acesso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6C717BF-6B2E-48E4-B1DD-03E6AEF95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417698"/>
            <a:ext cx="143827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12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41</a:t>
            </a:fld>
            <a:endParaRPr lang="pt-BR" dirty="0"/>
          </a:p>
        </p:txBody>
      </p:sp>
      <p:sp>
        <p:nvSpPr>
          <p:cNvPr id="7" name="Espaço Reservado para Rodapé 7">
            <a:extLst>
              <a:ext uri="{FF2B5EF4-FFF2-40B4-BE49-F238E27FC236}">
                <a16:creationId xmlns:a16="http://schemas.microsoft.com/office/drawing/2014/main" id="{A47BC0A5-F609-4AEF-8C81-97185424C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44208" y="6362641"/>
            <a:ext cx="2520280" cy="476250"/>
          </a:xfrm>
        </p:spPr>
        <p:txBody>
          <a:bodyPr/>
          <a:lstStyle/>
          <a:p>
            <a:r>
              <a:rPr lang="pt-BR" dirty="0"/>
              <a:t>Redes de Computadores</a:t>
            </a:r>
          </a:p>
          <a:p>
            <a:r>
              <a:rPr lang="pt-BR" dirty="0"/>
              <a:t>Prof.  Rogério Diógenes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C4EC9086-E601-4796-BCB4-A6A193271FF1}"/>
              </a:ext>
            </a:extLst>
          </p:cNvPr>
          <p:cNvSpPr txBox="1">
            <a:spLocks/>
          </p:cNvSpPr>
          <p:nvPr/>
        </p:nvSpPr>
        <p:spPr>
          <a:xfrm>
            <a:off x="1067934" y="1052736"/>
            <a:ext cx="7818892" cy="5252814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/>
            <a:r>
              <a:rPr lang="pt-BR" b="1" dirty="0"/>
              <a:t>Acesso doméstico: DSL, cabo, FTTH, discado e satélite</a:t>
            </a:r>
            <a:endParaRPr lang="pt-BR" dirty="0"/>
          </a:p>
          <a:p>
            <a:pPr lvl="1" algn="just"/>
            <a:r>
              <a:rPr lang="pt-BR" dirty="0"/>
              <a:t>Cabo:</a:t>
            </a:r>
          </a:p>
          <a:p>
            <a:pPr lvl="2" algn="just"/>
            <a:r>
              <a:rPr lang="pt-BR" dirty="0"/>
              <a:t>Utiliza a infraestrutura de TV a cabo da operadora de Televisão;</a:t>
            </a:r>
          </a:p>
          <a:p>
            <a:pPr lvl="2" algn="just"/>
            <a:r>
              <a:rPr lang="pt-BR" dirty="0"/>
              <a:t>Utilizam modems diferentes do DSL;</a:t>
            </a:r>
          </a:p>
          <a:p>
            <a:pPr lvl="2" algn="just"/>
            <a:endParaRPr lang="pt-BR" dirty="0"/>
          </a:p>
          <a:p>
            <a:pPr marL="82296" indent="0">
              <a:buFont typeface="Wingdings 2"/>
              <a:buNone/>
            </a:pPr>
            <a:endParaRPr lang="pt-BR" sz="2600" dirty="0"/>
          </a:p>
          <a:p>
            <a:pPr marL="82296" indent="0">
              <a:buFont typeface="Wingdings 2"/>
              <a:buNone/>
            </a:pPr>
            <a:endParaRPr lang="pt-BR" sz="2600" dirty="0"/>
          </a:p>
          <a:p>
            <a:pPr marL="82296" indent="0">
              <a:buFont typeface="Wingdings 2"/>
              <a:buNone/>
            </a:pPr>
            <a:endParaRPr lang="pt-BR" sz="2400" dirty="0"/>
          </a:p>
          <a:p>
            <a:endParaRPr lang="pt-BR" sz="2400" dirty="0"/>
          </a:p>
          <a:p>
            <a:endParaRPr lang="pt-BR" sz="24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1FA2DEBD-5F10-40B1-BC66-465EDEE82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08" y="158660"/>
            <a:ext cx="7950860" cy="1143000"/>
          </a:xfrm>
        </p:spPr>
        <p:txBody>
          <a:bodyPr>
            <a:noAutofit/>
          </a:bodyPr>
          <a:lstStyle/>
          <a:p>
            <a:r>
              <a:rPr lang="pt-BR" sz="3200" b="1" dirty="0"/>
              <a:t>2 – Redes de acesso</a:t>
            </a:r>
          </a:p>
        </p:txBody>
      </p:sp>
    </p:spTree>
    <p:extLst>
      <p:ext uri="{BB962C8B-B14F-4D97-AF65-F5344CB8AC3E}">
        <p14:creationId xmlns:p14="http://schemas.microsoft.com/office/powerpoint/2010/main" val="33763758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42</a:t>
            </a:fld>
            <a:endParaRPr lang="pt-BR" dirty="0"/>
          </a:p>
        </p:txBody>
      </p:sp>
      <p:sp>
        <p:nvSpPr>
          <p:cNvPr id="7" name="Espaço Reservado para Rodapé 7">
            <a:extLst>
              <a:ext uri="{FF2B5EF4-FFF2-40B4-BE49-F238E27FC236}">
                <a16:creationId xmlns:a16="http://schemas.microsoft.com/office/drawing/2014/main" id="{A47BC0A5-F609-4AEF-8C81-97185424C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44208" y="6362641"/>
            <a:ext cx="2520280" cy="476250"/>
          </a:xfrm>
        </p:spPr>
        <p:txBody>
          <a:bodyPr/>
          <a:lstStyle/>
          <a:p>
            <a:r>
              <a:rPr lang="pt-BR" dirty="0"/>
              <a:t>Redes de Computadores</a:t>
            </a:r>
          </a:p>
          <a:p>
            <a:r>
              <a:rPr lang="pt-BR" dirty="0"/>
              <a:t>Prof.  Rogério Diógenes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C4EC9086-E601-4796-BCB4-A6A193271FF1}"/>
              </a:ext>
            </a:extLst>
          </p:cNvPr>
          <p:cNvSpPr txBox="1">
            <a:spLocks/>
          </p:cNvSpPr>
          <p:nvPr/>
        </p:nvSpPr>
        <p:spPr>
          <a:xfrm>
            <a:off x="1067934" y="1052736"/>
            <a:ext cx="7818892" cy="5252814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/>
            <a:r>
              <a:rPr lang="pt-BR" b="1" dirty="0"/>
              <a:t>Acesso doméstico: DSL, cabo, FTTH, discado e satélite</a:t>
            </a:r>
            <a:endParaRPr lang="pt-BR" dirty="0"/>
          </a:p>
          <a:p>
            <a:pPr lvl="1" algn="just"/>
            <a:r>
              <a:rPr lang="pt-BR" dirty="0"/>
              <a:t>Acesso à Internet por DSL:</a:t>
            </a:r>
          </a:p>
          <a:p>
            <a:pPr lvl="2" algn="just"/>
            <a:endParaRPr lang="pt-BR" dirty="0"/>
          </a:p>
          <a:p>
            <a:pPr marL="82296" indent="0">
              <a:buFont typeface="Wingdings 2"/>
              <a:buNone/>
            </a:pPr>
            <a:endParaRPr lang="pt-BR" sz="2600" dirty="0"/>
          </a:p>
          <a:p>
            <a:pPr marL="82296" indent="0">
              <a:buFont typeface="Wingdings 2"/>
              <a:buNone/>
            </a:pPr>
            <a:endParaRPr lang="pt-BR" sz="2600" dirty="0"/>
          </a:p>
          <a:p>
            <a:pPr marL="82296" indent="0">
              <a:buFont typeface="Wingdings 2"/>
              <a:buNone/>
            </a:pPr>
            <a:endParaRPr lang="pt-BR" sz="2400" dirty="0"/>
          </a:p>
          <a:p>
            <a:endParaRPr lang="pt-BR" sz="2400" dirty="0"/>
          </a:p>
          <a:p>
            <a:endParaRPr lang="pt-BR" sz="24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1FA2DEBD-5F10-40B1-BC66-465EDEE82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08" y="158660"/>
            <a:ext cx="7950860" cy="1143000"/>
          </a:xfrm>
        </p:spPr>
        <p:txBody>
          <a:bodyPr>
            <a:noAutofit/>
          </a:bodyPr>
          <a:lstStyle/>
          <a:p>
            <a:r>
              <a:rPr lang="pt-BR" sz="3200" b="1" dirty="0"/>
              <a:t>2 – Redes de acesso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717D1D7-D897-4E7B-8808-7432CFA25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079" y="3353328"/>
            <a:ext cx="6888601" cy="293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939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43</a:t>
            </a:fld>
            <a:endParaRPr lang="pt-BR" dirty="0"/>
          </a:p>
        </p:txBody>
      </p:sp>
      <p:sp>
        <p:nvSpPr>
          <p:cNvPr id="7" name="Espaço Reservado para Rodapé 7">
            <a:extLst>
              <a:ext uri="{FF2B5EF4-FFF2-40B4-BE49-F238E27FC236}">
                <a16:creationId xmlns:a16="http://schemas.microsoft.com/office/drawing/2014/main" id="{A47BC0A5-F609-4AEF-8C81-97185424C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44208" y="6362641"/>
            <a:ext cx="2520280" cy="476250"/>
          </a:xfrm>
        </p:spPr>
        <p:txBody>
          <a:bodyPr/>
          <a:lstStyle/>
          <a:p>
            <a:r>
              <a:rPr lang="pt-BR" dirty="0"/>
              <a:t>Redes de Computadores</a:t>
            </a:r>
          </a:p>
          <a:p>
            <a:r>
              <a:rPr lang="pt-BR" dirty="0"/>
              <a:t>Prof.  Rogério Diógenes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C4EC9086-E601-4796-BCB4-A6A193271FF1}"/>
              </a:ext>
            </a:extLst>
          </p:cNvPr>
          <p:cNvSpPr txBox="1">
            <a:spLocks/>
          </p:cNvSpPr>
          <p:nvPr/>
        </p:nvSpPr>
        <p:spPr>
          <a:xfrm>
            <a:off x="1067934" y="1052736"/>
            <a:ext cx="7818892" cy="5252814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/>
            <a:r>
              <a:rPr lang="pt-BR" b="1" dirty="0"/>
              <a:t>Acesso doméstico: DSL, cabo, FTTH, discado e satélite</a:t>
            </a:r>
            <a:endParaRPr lang="pt-BR" dirty="0"/>
          </a:p>
          <a:p>
            <a:pPr lvl="1" algn="just"/>
            <a:r>
              <a:rPr lang="pt-BR" dirty="0"/>
              <a:t>Acesso híbrido fibra-coaxial:</a:t>
            </a:r>
          </a:p>
          <a:p>
            <a:pPr lvl="2" algn="just"/>
            <a:endParaRPr lang="pt-BR" dirty="0"/>
          </a:p>
          <a:p>
            <a:pPr marL="82296" indent="0">
              <a:buFont typeface="Wingdings 2"/>
              <a:buNone/>
            </a:pPr>
            <a:endParaRPr lang="pt-BR" sz="2600" dirty="0"/>
          </a:p>
          <a:p>
            <a:pPr marL="82296" indent="0">
              <a:buFont typeface="Wingdings 2"/>
              <a:buNone/>
            </a:pPr>
            <a:endParaRPr lang="pt-BR" sz="2600" dirty="0"/>
          </a:p>
          <a:p>
            <a:pPr marL="82296" indent="0">
              <a:buFont typeface="Wingdings 2"/>
              <a:buNone/>
            </a:pPr>
            <a:endParaRPr lang="pt-BR" sz="2400" dirty="0"/>
          </a:p>
          <a:p>
            <a:endParaRPr lang="pt-BR" sz="2400" dirty="0"/>
          </a:p>
          <a:p>
            <a:endParaRPr lang="pt-BR" sz="24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1FA2DEBD-5F10-40B1-BC66-465EDEE82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08" y="158660"/>
            <a:ext cx="7950860" cy="1143000"/>
          </a:xfrm>
        </p:spPr>
        <p:txBody>
          <a:bodyPr>
            <a:noAutofit/>
          </a:bodyPr>
          <a:lstStyle/>
          <a:p>
            <a:r>
              <a:rPr lang="pt-BR" sz="3200" b="1" dirty="0"/>
              <a:t>2 – Redes de acesso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02ACB1C-FDD0-4169-A1DA-379B0260F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171" y="2799474"/>
            <a:ext cx="7818892" cy="357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252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44</a:t>
            </a:fld>
            <a:endParaRPr lang="pt-BR" dirty="0"/>
          </a:p>
        </p:txBody>
      </p:sp>
      <p:sp>
        <p:nvSpPr>
          <p:cNvPr id="7" name="Espaço Reservado para Rodapé 7">
            <a:extLst>
              <a:ext uri="{FF2B5EF4-FFF2-40B4-BE49-F238E27FC236}">
                <a16:creationId xmlns:a16="http://schemas.microsoft.com/office/drawing/2014/main" id="{A47BC0A5-F609-4AEF-8C81-97185424C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44208" y="6362641"/>
            <a:ext cx="2520280" cy="476250"/>
          </a:xfrm>
        </p:spPr>
        <p:txBody>
          <a:bodyPr/>
          <a:lstStyle/>
          <a:p>
            <a:r>
              <a:rPr lang="pt-BR" dirty="0"/>
              <a:t>Redes de Computadores</a:t>
            </a:r>
          </a:p>
          <a:p>
            <a:r>
              <a:rPr lang="pt-BR" dirty="0"/>
              <a:t>Prof.  Rogério Diógenes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C4EC9086-E601-4796-BCB4-A6A193271FF1}"/>
              </a:ext>
            </a:extLst>
          </p:cNvPr>
          <p:cNvSpPr txBox="1">
            <a:spLocks/>
          </p:cNvSpPr>
          <p:nvPr/>
        </p:nvSpPr>
        <p:spPr>
          <a:xfrm>
            <a:off x="1067934" y="1052736"/>
            <a:ext cx="7818892" cy="5252814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/>
            <a:r>
              <a:rPr lang="pt-BR" b="1" dirty="0"/>
              <a:t>Acesso doméstico: DSL, cabo, FTTH, discado e satélite</a:t>
            </a:r>
            <a:endParaRPr lang="pt-BR" dirty="0"/>
          </a:p>
          <a:p>
            <a:pPr lvl="1" algn="just"/>
            <a:r>
              <a:rPr lang="pt-BR" dirty="0" err="1"/>
              <a:t>Fiber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The Home - FTTH:</a:t>
            </a:r>
          </a:p>
          <a:p>
            <a:pPr lvl="2" algn="just"/>
            <a:endParaRPr lang="pt-BR" dirty="0"/>
          </a:p>
          <a:p>
            <a:pPr marL="82296" indent="0">
              <a:buFont typeface="Wingdings 2"/>
              <a:buNone/>
            </a:pPr>
            <a:endParaRPr lang="pt-BR" sz="2600" dirty="0"/>
          </a:p>
          <a:p>
            <a:pPr marL="82296" indent="0">
              <a:buFont typeface="Wingdings 2"/>
              <a:buNone/>
            </a:pPr>
            <a:endParaRPr lang="pt-BR" sz="2600" dirty="0"/>
          </a:p>
          <a:p>
            <a:pPr marL="82296" indent="0">
              <a:buFont typeface="Wingdings 2"/>
              <a:buNone/>
            </a:pPr>
            <a:endParaRPr lang="pt-BR" sz="2400" dirty="0"/>
          </a:p>
          <a:p>
            <a:endParaRPr lang="pt-BR" sz="2400" dirty="0"/>
          </a:p>
          <a:p>
            <a:endParaRPr lang="pt-BR" sz="24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1FA2DEBD-5F10-40B1-BC66-465EDEE82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08" y="158660"/>
            <a:ext cx="7950860" cy="1143000"/>
          </a:xfrm>
        </p:spPr>
        <p:txBody>
          <a:bodyPr>
            <a:noAutofit/>
          </a:bodyPr>
          <a:lstStyle/>
          <a:p>
            <a:r>
              <a:rPr lang="pt-BR" sz="3200" b="1" dirty="0"/>
              <a:t>2 – Redes de acesso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0EA589D-5F0D-49C8-87DA-61A71FC18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437" y="3251997"/>
            <a:ext cx="6811201" cy="301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9991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45</a:t>
            </a:fld>
            <a:endParaRPr lang="pt-BR" dirty="0"/>
          </a:p>
        </p:txBody>
      </p:sp>
      <p:sp>
        <p:nvSpPr>
          <p:cNvPr id="7" name="Espaço Reservado para Rodapé 7">
            <a:extLst>
              <a:ext uri="{FF2B5EF4-FFF2-40B4-BE49-F238E27FC236}">
                <a16:creationId xmlns:a16="http://schemas.microsoft.com/office/drawing/2014/main" id="{A47BC0A5-F609-4AEF-8C81-97185424C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44208" y="6362641"/>
            <a:ext cx="2520280" cy="476250"/>
          </a:xfrm>
        </p:spPr>
        <p:txBody>
          <a:bodyPr/>
          <a:lstStyle/>
          <a:p>
            <a:r>
              <a:rPr lang="pt-BR" dirty="0"/>
              <a:t>Redes de Computadores</a:t>
            </a:r>
          </a:p>
          <a:p>
            <a:r>
              <a:rPr lang="pt-BR" dirty="0"/>
              <a:t>Prof.  Rogério Diógenes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C4EC9086-E601-4796-BCB4-A6A193271FF1}"/>
              </a:ext>
            </a:extLst>
          </p:cNvPr>
          <p:cNvSpPr txBox="1">
            <a:spLocks/>
          </p:cNvSpPr>
          <p:nvPr/>
        </p:nvSpPr>
        <p:spPr>
          <a:xfrm>
            <a:off x="1067934" y="1052736"/>
            <a:ext cx="3504066" cy="5252814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/>
            <a:r>
              <a:rPr lang="pt-BR" b="1" dirty="0"/>
              <a:t>Próxima aula.</a:t>
            </a:r>
            <a:endParaRPr lang="pt-BR" dirty="0"/>
          </a:p>
          <a:p>
            <a:pPr lvl="2" algn="just"/>
            <a:endParaRPr lang="pt-BR" dirty="0"/>
          </a:p>
          <a:p>
            <a:pPr marL="82296" indent="0">
              <a:buFont typeface="Wingdings 2"/>
              <a:buNone/>
            </a:pPr>
            <a:endParaRPr lang="pt-BR" sz="2600" dirty="0"/>
          </a:p>
          <a:p>
            <a:pPr marL="82296" indent="0">
              <a:buFont typeface="Wingdings 2"/>
              <a:buNone/>
            </a:pPr>
            <a:endParaRPr lang="pt-BR" sz="2600" dirty="0"/>
          </a:p>
          <a:p>
            <a:pPr marL="82296" indent="0">
              <a:buFont typeface="Wingdings 2"/>
              <a:buNone/>
            </a:pPr>
            <a:endParaRPr lang="pt-BR" sz="2400" dirty="0"/>
          </a:p>
          <a:p>
            <a:endParaRPr lang="pt-BR" sz="2400" dirty="0"/>
          </a:p>
          <a:p>
            <a:endParaRPr lang="pt-BR" sz="24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1FA2DEBD-5F10-40B1-BC66-465EDEE82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08" y="158660"/>
            <a:ext cx="7950860" cy="1143000"/>
          </a:xfrm>
        </p:spPr>
        <p:txBody>
          <a:bodyPr>
            <a:noAutofit/>
          </a:bodyPr>
          <a:lstStyle/>
          <a:p>
            <a:r>
              <a:rPr lang="pt-BR" sz="3200" b="1" dirty="0"/>
              <a:t>2 – Núcleo da rede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F5F8569-98A2-4ACC-AEC5-228F5C034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631" y="730160"/>
            <a:ext cx="4198163" cy="566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338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46</a:t>
            </a:fld>
            <a:endParaRPr lang="pt-BR" dirty="0"/>
          </a:p>
        </p:txBody>
      </p:sp>
      <p:sp>
        <p:nvSpPr>
          <p:cNvPr id="7" name="Espaço Reservado para Rodapé 7">
            <a:extLst>
              <a:ext uri="{FF2B5EF4-FFF2-40B4-BE49-F238E27FC236}">
                <a16:creationId xmlns:a16="http://schemas.microsoft.com/office/drawing/2014/main" id="{41F03214-17A4-4BE9-96B4-71BCDF18F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44208" y="6362641"/>
            <a:ext cx="2520280" cy="476250"/>
          </a:xfrm>
        </p:spPr>
        <p:txBody>
          <a:bodyPr/>
          <a:lstStyle/>
          <a:p>
            <a:r>
              <a:rPr lang="pt-BR" dirty="0"/>
              <a:t>Redes de Computadores</a:t>
            </a:r>
          </a:p>
          <a:p>
            <a:r>
              <a:rPr lang="pt-BR" dirty="0"/>
              <a:t>Prof.  Rogério Diógenes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C4F940-C9A8-40CD-BD47-A2CF3FB60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912" y="3405141"/>
            <a:ext cx="8229600" cy="244827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8000" dirty="0"/>
              <a:t>OBRIGADO PELA ATENÇÃO!</a:t>
            </a:r>
          </a:p>
        </p:txBody>
      </p:sp>
      <p:pic>
        <p:nvPicPr>
          <p:cNvPr id="11" name="Picture 4" descr="Resultado de imagem para logo ifce sem fundo">
            <a:extLst>
              <a:ext uri="{FF2B5EF4-FFF2-40B4-BE49-F238E27FC236}">
                <a16:creationId xmlns:a16="http://schemas.microsoft.com/office/drawing/2014/main" id="{DB4DEC48-40F3-46BC-BC43-66AA753AA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222" l="27148" r="74570">
                        <a14:foregroundMark x1="37113" y1="46693" x2="37113" y2="46693"/>
                        <a14:foregroundMark x1="54296" y1="46693" x2="54296" y2="46693"/>
                        <a14:foregroundMark x1="64948" y1="46693" x2="64948" y2="46693"/>
                        <a14:foregroundMark x1="64261" y1="15953" x2="64261" y2="15953"/>
                        <a14:foregroundMark x1="47766" y1="58755" x2="47766" y2="58755"/>
                        <a14:foregroundMark x1="35395" y1="59922" x2="35395" y2="59922"/>
                        <a14:foregroundMark x1="34708" y1="71984" x2="34708" y2="71984"/>
                        <a14:foregroundMark x1="34708" y1="72763" x2="69072" y2="72763"/>
                        <a14:foregroundMark x1="30584" y1="84047" x2="65979" y2="82101"/>
                        <a14:foregroundMark x1="31959" y1="91440" x2="59450" y2="89883"/>
                        <a14:foregroundMark x1="30928" y1="68093" x2="30928" y2="94553"/>
                        <a14:foregroundMark x1="67354" y1="80545" x2="61512" y2="91440"/>
                        <a14:foregroundMark x1="29553" y1="67315" x2="29553" y2="766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990" y="1017104"/>
            <a:ext cx="2271876" cy="202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8ADB2D53-1609-4350-B81F-D5C98965FD15}"/>
              </a:ext>
            </a:extLst>
          </p:cNvPr>
          <p:cNvSpPr/>
          <p:nvPr/>
        </p:nvSpPr>
        <p:spPr>
          <a:xfrm>
            <a:off x="3743861" y="620688"/>
            <a:ext cx="2608134" cy="2631135"/>
          </a:xfrm>
          <a:prstGeom prst="ellipse">
            <a:avLst/>
          </a:prstGeom>
          <a:noFill/>
          <a:ln w="127000">
            <a:solidFill>
              <a:schemeClr val="bg1">
                <a:lumMod val="85000"/>
                <a:alpha val="5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38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pPr>
              <a:defRPr/>
            </a:pPr>
            <a:fld id="{07DB7618-D50C-4895-9B78-804D5A1380FB}" type="slidenum">
              <a:rPr lang="pt-BR" altLang="en-US" sz="1800" smtClean="0"/>
              <a:pPr>
                <a:defRPr/>
              </a:pPr>
              <a:t>5</a:t>
            </a:fld>
            <a:endParaRPr lang="pt-BR" altLang="en-US" sz="180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223224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4400" dirty="0"/>
              <a:t>O que é um </a:t>
            </a:r>
            <a:r>
              <a:rPr lang="pt-BR" sz="4400" b="1" dirty="0"/>
              <a:t>meio físico de transmissão?</a:t>
            </a:r>
          </a:p>
          <a:p>
            <a:endParaRPr lang="pt-BR" sz="4400" dirty="0"/>
          </a:p>
          <a:p>
            <a:endParaRPr lang="pt-BR" sz="440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2BE73ACB-54E3-4FF7-8353-329E83197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08" y="158660"/>
            <a:ext cx="7950860" cy="1143000"/>
          </a:xfrm>
        </p:spPr>
        <p:txBody>
          <a:bodyPr>
            <a:noAutofit/>
          </a:bodyPr>
          <a:lstStyle/>
          <a:p>
            <a:r>
              <a:rPr lang="pt-BR" sz="3600" b="1" dirty="0"/>
              <a:t>2 – Revisão Comunicação de dados</a:t>
            </a:r>
          </a:p>
        </p:txBody>
      </p:sp>
      <p:sp>
        <p:nvSpPr>
          <p:cNvPr id="10" name="Espaço Reservado para Rodapé 7">
            <a:extLst>
              <a:ext uri="{FF2B5EF4-FFF2-40B4-BE49-F238E27FC236}">
                <a16:creationId xmlns:a16="http://schemas.microsoft.com/office/drawing/2014/main" id="{6DEDD64D-1F3B-4988-BEAC-3F9C98F73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44208" y="6362641"/>
            <a:ext cx="2520280" cy="476250"/>
          </a:xfrm>
        </p:spPr>
        <p:txBody>
          <a:bodyPr/>
          <a:lstStyle/>
          <a:p>
            <a:r>
              <a:rPr lang="pt-BR" dirty="0"/>
              <a:t>Redes de Computadores</a:t>
            </a:r>
          </a:p>
          <a:p>
            <a:r>
              <a:rPr lang="pt-BR" dirty="0"/>
              <a:t>Prof.  Rogério Diógenes</a:t>
            </a:r>
          </a:p>
        </p:txBody>
      </p:sp>
    </p:spTree>
    <p:extLst>
      <p:ext uri="{BB962C8B-B14F-4D97-AF65-F5344CB8AC3E}">
        <p14:creationId xmlns:p14="http://schemas.microsoft.com/office/powerpoint/2010/main" val="2942883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pPr>
              <a:defRPr/>
            </a:pPr>
            <a:fld id="{07DB7618-D50C-4895-9B78-804D5A1380FB}" type="slidenum">
              <a:rPr lang="pt-BR" altLang="en-US" sz="1800" smtClean="0"/>
              <a:pPr>
                <a:defRPr/>
              </a:pPr>
              <a:t>6</a:t>
            </a:fld>
            <a:endParaRPr lang="pt-BR" altLang="en-US" sz="1800"/>
          </a:p>
        </p:txBody>
      </p:sp>
      <p:pic>
        <p:nvPicPr>
          <p:cNvPr id="10" name="Picture 9" descr="boy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1" y="3429000"/>
            <a:ext cx="1152128" cy="1152128"/>
          </a:xfrm>
          <a:prstGeom prst="rect">
            <a:avLst/>
          </a:prstGeom>
        </p:spPr>
      </p:pic>
      <p:pic>
        <p:nvPicPr>
          <p:cNvPr id="11" name="Picture 10" descr="girl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3429000"/>
            <a:ext cx="1121544" cy="11215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71406" y="4499828"/>
            <a:ext cx="99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Maria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783" y="4509120"/>
            <a:ext cx="99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João</a:t>
            </a:r>
            <a:endParaRPr lang="en-US" dirty="0"/>
          </a:p>
        </p:txBody>
      </p:sp>
      <p:sp>
        <p:nvSpPr>
          <p:cNvPr id="9" name="Espaço Reservado para Rodapé 7">
            <a:extLst>
              <a:ext uri="{FF2B5EF4-FFF2-40B4-BE49-F238E27FC236}">
                <a16:creationId xmlns:a16="http://schemas.microsoft.com/office/drawing/2014/main" id="{4B8192C6-7AEB-4CDC-A2C4-117CD708E42F}"/>
              </a:ext>
            </a:extLst>
          </p:cNvPr>
          <p:cNvSpPr txBox="1">
            <a:spLocks/>
          </p:cNvSpPr>
          <p:nvPr/>
        </p:nvSpPr>
        <p:spPr>
          <a:xfrm>
            <a:off x="6444208" y="6362641"/>
            <a:ext cx="2520280" cy="476250"/>
          </a:xfrm>
          <a:prstGeom prst="rect">
            <a:avLst/>
          </a:prstGeom>
        </p:spPr>
        <p:txBody>
          <a:bodyPr anchor="b"/>
          <a:lstStyle>
            <a:defPPr>
              <a:defRPr lang="pt-BR"/>
            </a:defPPr>
            <a:lvl1pPr marL="0" algn="l" defTabSz="914400" rtl="0" eaLnBrk="1" latinLnBrk="0" hangingPunct="1">
              <a:defRPr kumimoji="0" sz="1200" kern="1200">
                <a:solidFill>
                  <a:schemeClr val="bg2">
                    <a:shade val="50000"/>
                    <a:satMod val="20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Redes de Computadores</a:t>
            </a:r>
          </a:p>
          <a:p>
            <a:r>
              <a:rPr lang="pt-BR"/>
              <a:t>Prof.  Rogério Diógenes</a:t>
            </a:r>
            <a:endParaRPr lang="pt-BR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F2DE614-1340-4925-B9AA-B6CB6381170C}"/>
              </a:ext>
            </a:extLst>
          </p:cNvPr>
          <p:cNvSpPr txBox="1">
            <a:spLocks/>
          </p:cNvSpPr>
          <p:nvPr/>
        </p:nvSpPr>
        <p:spPr>
          <a:xfrm>
            <a:off x="1043608" y="158660"/>
            <a:ext cx="7950860" cy="1143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600" b="1" dirty="0"/>
              <a:t>2 – Meio físico de transmissão</a:t>
            </a:r>
          </a:p>
        </p:txBody>
      </p:sp>
    </p:spTree>
    <p:extLst>
      <p:ext uri="{BB962C8B-B14F-4D97-AF65-F5344CB8AC3E}">
        <p14:creationId xmlns:p14="http://schemas.microsoft.com/office/powerpoint/2010/main" val="1388290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pPr>
              <a:defRPr/>
            </a:pPr>
            <a:fld id="{07DB7618-D50C-4895-9B78-804D5A1380FB}" type="slidenum">
              <a:rPr lang="pt-BR" altLang="en-US" sz="1800" smtClean="0"/>
              <a:pPr>
                <a:defRPr/>
              </a:pPr>
              <a:t>7</a:t>
            </a:fld>
            <a:endParaRPr lang="pt-BR" altLang="en-US" sz="1800"/>
          </a:p>
        </p:txBody>
      </p:sp>
      <p:pic>
        <p:nvPicPr>
          <p:cNvPr id="13" name="Picture 12" descr="laptop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62" y="3717032"/>
            <a:ext cx="792742" cy="594557"/>
          </a:xfrm>
          <a:prstGeom prst="rect">
            <a:avLst/>
          </a:prstGeom>
        </p:spPr>
      </p:pic>
      <p:pic>
        <p:nvPicPr>
          <p:cNvPr id="14" name="Picture 13" descr="laptop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05317" y="3698539"/>
            <a:ext cx="792742" cy="594557"/>
          </a:xfrm>
          <a:prstGeom prst="rect">
            <a:avLst/>
          </a:prstGeom>
        </p:spPr>
      </p:pic>
      <p:pic>
        <p:nvPicPr>
          <p:cNvPr id="3" name="Picture 2" descr="audioIcon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47" y="1988840"/>
            <a:ext cx="733008" cy="733008"/>
          </a:xfrm>
          <a:prstGeom prst="rect">
            <a:avLst/>
          </a:prstGeom>
        </p:spPr>
      </p:pic>
      <p:pic>
        <p:nvPicPr>
          <p:cNvPr id="4" name="Picture 3" descr="cameraIcon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446944"/>
            <a:ext cx="739524" cy="739524"/>
          </a:xfrm>
          <a:prstGeom prst="rect">
            <a:avLst/>
          </a:prstGeom>
        </p:spPr>
      </p:pic>
      <p:pic>
        <p:nvPicPr>
          <p:cNvPr id="5" name="Picture 4" descr="emailIcone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801929"/>
            <a:ext cx="739524" cy="739524"/>
          </a:xfrm>
          <a:prstGeom prst="rect">
            <a:avLst/>
          </a:prstGeom>
        </p:spPr>
      </p:pic>
      <p:pic>
        <p:nvPicPr>
          <p:cNvPr id="7" name="Picture 6" descr="textoIcone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04" y="5229200"/>
            <a:ext cx="733008" cy="733008"/>
          </a:xfrm>
          <a:prstGeom prst="rect">
            <a:avLst/>
          </a:prstGeom>
        </p:spPr>
      </p:pic>
      <p:pic>
        <p:nvPicPr>
          <p:cNvPr id="12" name="Picture 11" descr="boyIcon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1" y="3429000"/>
            <a:ext cx="1152128" cy="1152128"/>
          </a:xfrm>
          <a:prstGeom prst="rect">
            <a:avLst/>
          </a:prstGeom>
        </p:spPr>
      </p:pic>
      <p:pic>
        <p:nvPicPr>
          <p:cNvPr id="15" name="Picture 14" descr="girlIcon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3429000"/>
            <a:ext cx="1121544" cy="11215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971406" y="4499828"/>
            <a:ext cx="99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Maria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783" y="4509120"/>
            <a:ext cx="99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João</a:t>
            </a:r>
            <a:endParaRPr lang="en-US" dirty="0"/>
          </a:p>
        </p:txBody>
      </p:sp>
      <p:sp>
        <p:nvSpPr>
          <p:cNvPr id="19" name="Espaço Reservado para Rodapé 7">
            <a:extLst>
              <a:ext uri="{FF2B5EF4-FFF2-40B4-BE49-F238E27FC236}">
                <a16:creationId xmlns:a16="http://schemas.microsoft.com/office/drawing/2014/main" id="{1BF1D306-7E55-4880-8655-6BF44A310692}"/>
              </a:ext>
            </a:extLst>
          </p:cNvPr>
          <p:cNvSpPr txBox="1">
            <a:spLocks/>
          </p:cNvSpPr>
          <p:nvPr/>
        </p:nvSpPr>
        <p:spPr>
          <a:xfrm>
            <a:off x="6444208" y="6362641"/>
            <a:ext cx="2520280" cy="476250"/>
          </a:xfrm>
          <a:prstGeom prst="rect">
            <a:avLst/>
          </a:prstGeom>
        </p:spPr>
        <p:txBody>
          <a:bodyPr anchor="b"/>
          <a:lstStyle>
            <a:defPPr>
              <a:defRPr lang="pt-BR"/>
            </a:defPPr>
            <a:lvl1pPr marL="0" algn="l" defTabSz="914400" rtl="0" eaLnBrk="1" latinLnBrk="0" hangingPunct="1">
              <a:defRPr kumimoji="0" sz="1200" kern="1200">
                <a:solidFill>
                  <a:schemeClr val="bg2">
                    <a:shade val="50000"/>
                    <a:satMod val="20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Redes de Computadores</a:t>
            </a:r>
          </a:p>
          <a:p>
            <a:r>
              <a:rPr lang="pt-BR"/>
              <a:t>Prof.  Rogério Diógenes</a:t>
            </a:r>
            <a:endParaRPr lang="pt-BR" dirty="0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E1F5DED1-2A31-4119-B9C4-1DE7AFBB7520}"/>
              </a:ext>
            </a:extLst>
          </p:cNvPr>
          <p:cNvSpPr txBox="1">
            <a:spLocks/>
          </p:cNvSpPr>
          <p:nvPr/>
        </p:nvSpPr>
        <p:spPr>
          <a:xfrm>
            <a:off x="1043608" y="158660"/>
            <a:ext cx="7950860" cy="1143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600" b="1" dirty="0"/>
              <a:t>2 – Meio físico de transmissão</a:t>
            </a:r>
          </a:p>
        </p:txBody>
      </p:sp>
    </p:spTree>
    <p:extLst>
      <p:ext uri="{BB962C8B-B14F-4D97-AF65-F5344CB8AC3E}">
        <p14:creationId xmlns:p14="http://schemas.microsoft.com/office/powerpoint/2010/main" val="355582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pPr>
              <a:defRPr/>
            </a:pPr>
            <a:fld id="{07DB7618-D50C-4895-9B78-804D5A1380FB}" type="slidenum">
              <a:rPr lang="pt-BR" altLang="en-US" sz="1800" smtClean="0"/>
              <a:pPr>
                <a:defRPr/>
              </a:pPr>
              <a:t>8</a:t>
            </a:fld>
            <a:endParaRPr lang="pt-BR" altLang="en-US" sz="1800"/>
          </a:p>
        </p:txBody>
      </p:sp>
      <p:pic>
        <p:nvPicPr>
          <p:cNvPr id="13" name="Picture 12" descr="laptop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62" y="3717032"/>
            <a:ext cx="792742" cy="594557"/>
          </a:xfrm>
          <a:prstGeom prst="rect">
            <a:avLst/>
          </a:prstGeom>
        </p:spPr>
      </p:pic>
      <p:pic>
        <p:nvPicPr>
          <p:cNvPr id="14" name="Picture 13" descr="laptop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05317" y="3698539"/>
            <a:ext cx="792742" cy="594557"/>
          </a:xfrm>
          <a:prstGeom prst="rect">
            <a:avLst/>
          </a:prstGeom>
        </p:spPr>
      </p:pic>
      <p:pic>
        <p:nvPicPr>
          <p:cNvPr id="3" name="Picture 2" descr="audioIcon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47" y="1988840"/>
            <a:ext cx="733008" cy="733008"/>
          </a:xfrm>
          <a:prstGeom prst="rect">
            <a:avLst/>
          </a:prstGeom>
        </p:spPr>
      </p:pic>
      <p:pic>
        <p:nvPicPr>
          <p:cNvPr id="4" name="Picture 3" descr="cameraIcon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446944"/>
            <a:ext cx="739524" cy="739524"/>
          </a:xfrm>
          <a:prstGeom prst="rect">
            <a:avLst/>
          </a:prstGeom>
        </p:spPr>
      </p:pic>
      <p:pic>
        <p:nvPicPr>
          <p:cNvPr id="5" name="Picture 4" descr="emailIcone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801929"/>
            <a:ext cx="739524" cy="739524"/>
          </a:xfrm>
          <a:prstGeom prst="rect">
            <a:avLst/>
          </a:prstGeom>
        </p:spPr>
      </p:pic>
      <p:pic>
        <p:nvPicPr>
          <p:cNvPr id="7" name="Picture 6" descr="textoIcone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04" y="5229200"/>
            <a:ext cx="733008" cy="7330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1680" y="3370436"/>
            <a:ext cx="5585645" cy="1282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11760" y="3157576"/>
            <a:ext cx="4536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MEIO FÍSICO DE TRANSMISSÃO</a:t>
            </a:r>
          </a:p>
        </p:txBody>
      </p:sp>
      <p:pic>
        <p:nvPicPr>
          <p:cNvPr id="15" name="Picture 14" descr="boyIcon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1" y="3429000"/>
            <a:ext cx="1152128" cy="1152128"/>
          </a:xfrm>
          <a:prstGeom prst="rect">
            <a:avLst/>
          </a:prstGeom>
        </p:spPr>
      </p:pic>
      <p:pic>
        <p:nvPicPr>
          <p:cNvPr id="16" name="Picture 15" descr="girlIcon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3429000"/>
            <a:ext cx="1121544" cy="11215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971406" y="4499828"/>
            <a:ext cx="99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Maria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3783" y="4509120"/>
            <a:ext cx="99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João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99592" y="4211796"/>
            <a:ext cx="99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179318" y="4211796"/>
            <a:ext cx="99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22" name="Espaço Reservado para Rodapé 7">
            <a:extLst>
              <a:ext uri="{FF2B5EF4-FFF2-40B4-BE49-F238E27FC236}">
                <a16:creationId xmlns:a16="http://schemas.microsoft.com/office/drawing/2014/main" id="{A49B5EC6-34F8-4B2E-BF60-F412585C1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44208" y="6362641"/>
            <a:ext cx="2520280" cy="476250"/>
          </a:xfrm>
        </p:spPr>
        <p:txBody>
          <a:bodyPr/>
          <a:lstStyle/>
          <a:p>
            <a:r>
              <a:rPr lang="pt-BR" dirty="0"/>
              <a:t>Redes de Computadores</a:t>
            </a:r>
          </a:p>
          <a:p>
            <a:r>
              <a:rPr lang="pt-BR" dirty="0"/>
              <a:t>Prof.  Rogério Diógenes</a:t>
            </a: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AC69CE8C-40D5-442C-B19E-F8F47445320D}"/>
              </a:ext>
            </a:extLst>
          </p:cNvPr>
          <p:cNvSpPr txBox="1">
            <a:spLocks/>
          </p:cNvSpPr>
          <p:nvPr/>
        </p:nvSpPr>
        <p:spPr>
          <a:xfrm>
            <a:off x="1043608" y="158660"/>
            <a:ext cx="7950860" cy="1143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600" b="1" dirty="0"/>
              <a:t>2 – Meio físico de transmissão</a:t>
            </a:r>
          </a:p>
        </p:txBody>
      </p:sp>
    </p:spTree>
    <p:extLst>
      <p:ext uri="{BB962C8B-B14F-4D97-AF65-F5344CB8AC3E}">
        <p14:creationId xmlns:p14="http://schemas.microsoft.com/office/powerpoint/2010/main" val="392537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0.01574 C -0.04099 0.09488 -0.08128 0.1738 0.02275 0.20366 C 0.12713 0.23374 0.51007 0.23212 0.62695 0.19463 C 0.74383 0.15691 0.73359 0.06711 0.72386 -0.02199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37" y="900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4293E-6 4.3115E-6 C -0.02032 0.04883 -0.04047 0.09789 0.06113 0.11687 C 0.16273 0.13585 0.50694 0.14001 0.60958 0.11456 C 0.71222 0.0891 0.69468 0.02684 0.67731 -0.03541 " pathEditMode="relative" ptsTypes="aa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0.00602 C -0.02171 -0.04929 -0.04411 -0.10483 0.05731 -0.12613 C 0.15891 -0.14719 0.50799 -0.14325 0.61011 -0.12103 C 0.71222 -0.09882 0.69069 -0.04582 0.66967 0.00741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28" y="-759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1879E-6 0.01991 C -0.01615 -0.09164 -0.03213 -0.2018 0.07485 -0.24647 C 0.18184 -0.29229 0.53144 -0.29507 0.64189 -0.25272 C 0.75269 -0.21013 0.74505 -0.1002 0.73793 0.00995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019" y="-157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pPr>
              <a:defRPr/>
            </a:pPr>
            <a:fld id="{07DB7618-D50C-4895-9B78-804D5A1380FB}" type="slidenum">
              <a:rPr lang="pt-BR" altLang="en-US" sz="1800" smtClean="0"/>
              <a:pPr>
                <a:defRPr/>
              </a:pPr>
              <a:t>9</a:t>
            </a:fld>
            <a:endParaRPr lang="pt-BR" altLang="en-US" sz="1800"/>
          </a:p>
        </p:txBody>
      </p:sp>
      <p:pic>
        <p:nvPicPr>
          <p:cNvPr id="3" name="Picture 2" descr="audioIcon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677152"/>
            <a:ext cx="733008" cy="7330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11760" y="3157576"/>
            <a:ext cx="4536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MEIO FÍSICO DE TRANSMISSÃO</a:t>
            </a:r>
          </a:p>
        </p:txBody>
      </p:sp>
      <p:pic>
        <p:nvPicPr>
          <p:cNvPr id="9" name="Picture 8" descr="walkTalk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94" r="40080"/>
          <a:stretch/>
        </p:blipFill>
        <p:spPr>
          <a:xfrm>
            <a:off x="1099657" y="3580455"/>
            <a:ext cx="320833" cy="876052"/>
          </a:xfrm>
          <a:prstGeom prst="rect">
            <a:avLst/>
          </a:prstGeom>
        </p:spPr>
      </p:pic>
      <p:pic>
        <p:nvPicPr>
          <p:cNvPr id="15" name="Picture 14" descr="walkTal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3573016"/>
            <a:ext cx="1282027" cy="87605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680" y="3370436"/>
            <a:ext cx="5585645" cy="12827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39952" y="3677152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Ar</a:t>
            </a:r>
            <a:endParaRPr lang="en-US" sz="3600" b="1" dirty="0"/>
          </a:p>
        </p:txBody>
      </p:sp>
      <p:pic>
        <p:nvPicPr>
          <p:cNvPr id="12" name="Picture 11" descr="boyIc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1" y="3429000"/>
            <a:ext cx="1152128" cy="1152128"/>
          </a:xfrm>
          <a:prstGeom prst="rect">
            <a:avLst/>
          </a:prstGeom>
        </p:spPr>
      </p:pic>
      <p:pic>
        <p:nvPicPr>
          <p:cNvPr id="13" name="Picture 12" descr="girlIcon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3429000"/>
            <a:ext cx="1121544" cy="11215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971406" y="4499828"/>
            <a:ext cx="99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Maria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783" y="4509120"/>
            <a:ext cx="99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João</a:t>
            </a:r>
            <a:endParaRPr lang="en-US" dirty="0"/>
          </a:p>
        </p:txBody>
      </p:sp>
      <p:sp>
        <p:nvSpPr>
          <p:cNvPr id="19" name="Espaço Reservado para Rodapé 7">
            <a:extLst>
              <a:ext uri="{FF2B5EF4-FFF2-40B4-BE49-F238E27FC236}">
                <a16:creationId xmlns:a16="http://schemas.microsoft.com/office/drawing/2014/main" id="{A6E0A323-7BC3-48B5-A206-00E75C709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44208" y="6362641"/>
            <a:ext cx="2520280" cy="476250"/>
          </a:xfrm>
        </p:spPr>
        <p:txBody>
          <a:bodyPr/>
          <a:lstStyle/>
          <a:p>
            <a:r>
              <a:rPr lang="pt-BR" dirty="0"/>
              <a:t>Redes de Computadores</a:t>
            </a:r>
          </a:p>
          <a:p>
            <a:r>
              <a:rPr lang="pt-BR" dirty="0"/>
              <a:t>Prof.  Rogério Diógenes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EB349923-1AFE-4666-BCC6-9635A7941B8A}"/>
              </a:ext>
            </a:extLst>
          </p:cNvPr>
          <p:cNvSpPr txBox="1">
            <a:spLocks/>
          </p:cNvSpPr>
          <p:nvPr/>
        </p:nvSpPr>
        <p:spPr>
          <a:xfrm>
            <a:off x="1043608" y="158660"/>
            <a:ext cx="7950860" cy="1143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600" b="1" dirty="0"/>
              <a:t>2 – Meio físico de transmissão</a:t>
            </a:r>
          </a:p>
        </p:txBody>
      </p:sp>
    </p:spTree>
    <p:extLst>
      <p:ext uri="{BB962C8B-B14F-4D97-AF65-F5344CB8AC3E}">
        <p14:creationId xmlns:p14="http://schemas.microsoft.com/office/powerpoint/2010/main" val="51514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14E-6 3.11271E-6 L 0.65318 -0.0055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50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Solstício">
  <a:themeElements>
    <a:clrScheme name="Personalizada 3">
      <a:dk1>
        <a:sysClr val="windowText" lastClr="000000"/>
      </a:dk1>
      <a:lt1>
        <a:sysClr val="window" lastClr="FFFFFF"/>
      </a:lt1>
      <a:dk2>
        <a:srgbClr val="4F271C"/>
      </a:dk2>
      <a:lt2>
        <a:srgbClr val="92D050"/>
      </a:lt2>
      <a:accent1>
        <a:srgbClr val="000000"/>
      </a:accent1>
      <a:accent2>
        <a:srgbClr val="FEB80A"/>
      </a:accent2>
      <a:accent3>
        <a:srgbClr val="C00000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ício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ício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10671</TotalTime>
  <Words>2320</Words>
  <Application>Microsoft Office PowerPoint</Application>
  <PresentationFormat>Apresentação na tela (4:3)</PresentationFormat>
  <Paragraphs>508</Paragraphs>
  <Slides>46</Slides>
  <Notes>43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46</vt:i4>
      </vt:variant>
    </vt:vector>
  </HeadingPairs>
  <TitlesOfParts>
    <vt:vector size="47" baseType="lpstr">
      <vt:lpstr>Solstício</vt:lpstr>
      <vt:lpstr>Princípios de comunicação e Topologias</vt:lpstr>
      <vt:lpstr>PUD Disciplina</vt:lpstr>
      <vt:lpstr>Conteúdo da aula de hoje</vt:lpstr>
      <vt:lpstr>Conteúdo da aula de hoje</vt:lpstr>
      <vt:lpstr>2 – Revisão Comunicação de dados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2 – Revisão Comunicação de dados</vt:lpstr>
      <vt:lpstr>2 – Revisão Comunicação de dados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Conteúdo da aula de hoje</vt:lpstr>
      <vt:lpstr>2 – Introdução a redes de computadores</vt:lpstr>
      <vt:lpstr>Apresentação do PowerPoint</vt:lpstr>
      <vt:lpstr>2 – Introdução a redes de computadores</vt:lpstr>
      <vt:lpstr>2 – Introdução a redes de computadores</vt:lpstr>
      <vt:lpstr>2 – Introdução a redes de computadores</vt:lpstr>
      <vt:lpstr>2 – Introdução a redes de computadores</vt:lpstr>
      <vt:lpstr>2 – O que é a Internet?</vt:lpstr>
      <vt:lpstr>2 – O que é a Internet?</vt:lpstr>
      <vt:lpstr>2 – O que é a Internet?</vt:lpstr>
      <vt:lpstr>2 – O que é a Internet?</vt:lpstr>
      <vt:lpstr>2 – Protocolo</vt:lpstr>
      <vt:lpstr>2 – Protocolo</vt:lpstr>
      <vt:lpstr>2 – Protocolo</vt:lpstr>
      <vt:lpstr>2 – A periferia da internet</vt:lpstr>
      <vt:lpstr>2 – Redes de acesso</vt:lpstr>
      <vt:lpstr>2 – Redes de acesso</vt:lpstr>
      <vt:lpstr>2 – Redes de acesso</vt:lpstr>
      <vt:lpstr>2 – Redes de acesso</vt:lpstr>
      <vt:lpstr>2 – Redes de acesso</vt:lpstr>
      <vt:lpstr>2 – Redes de acesso</vt:lpstr>
      <vt:lpstr>2 – Núcleo da rede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à Modelagem de Sistemas</dc:title>
  <dc:creator>Rogerio Guerra Diógenes Filho</dc:creator>
  <cp:lastModifiedBy>carlabeatrizdasilva2203@gmail.com</cp:lastModifiedBy>
  <cp:revision>649</cp:revision>
  <cp:lastPrinted>2014-06-24T18:15:02Z</cp:lastPrinted>
  <dcterms:modified xsi:type="dcterms:W3CDTF">2022-08-31T01:26:59Z</dcterms:modified>
</cp:coreProperties>
</file>